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2" r:id="rId3"/>
    <p:sldId id="257" r:id="rId4"/>
    <p:sldId id="258" r:id="rId5"/>
    <p:sldId id="263" r:id="rId6"/>
    <p:sldId id="256" r:id="rId7"/>
    <p:sldId id="259" r:id="rId8"/>
    <p:sldId id="265" r:id="rId9"/>
    <p:sldId id="270" r:id="rId10"/>
    <p:sldId id="269" r:id="rId11"/>
    <p:sldId id="273" r:id="rId12"/>
    <p:sldId id="264" r:id="rId13"/>
    <p:sldId id="261" r:id="rId14"/>
    <p:sldId id="267" r:id="rId15"/>
    <p:sldId id="262"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8903B"/>
    <a:srgbClr val="EBCD8D"/>
    <a:srgbClr val="E4BB69"/>
    <a:srgbClr val="D0A14F"/>
    <a:srgbClr val="C48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84" autoAdjust="0"/>
    <p:restoredTop sz="94660"/>
  </p:normalViewPr>
  <p:slideViewPr>
    <p:cSldViewPr snapToGrid="0">
      <p:cViewPr varScale="1">
        <p:scale>
          <a:sx n="83" d="100"/>
          <a:sy n="83" d="100"/>
        </p:scale>
        <p:origin x="6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812F-1140-4C3D-86AB-CBABCBCC8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E62E036-8834-4D11-9052-4A8293376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F5D3ED5-C107-41DE-9F5C-BC26C72AD91F}"/>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F68AD28B-BA88-4C73-9726-83C8E7830FC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88806B-DCC1-44A2-8DE9-2791CF9B6B64}"/>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2961149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21F-DC6E-405B-848E-C9DF672D012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958F7C0-08F5-4EDD-87B8-1D5435FFA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4D7E47-5757-49D8-AFDB-1AADAD98E40A}"/>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A25D3F5F-D413-4E17-B55F-043C678470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C98E09-2198-479F-9C4D-43DB97F2AD6B}"/>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2195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25A41-5E88-4960-B7BC-0D1F3D35C0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5AD0A4-1593-43E5-8029-B3E45C9ED4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51DF97-A2F1-4633-BB58-0F800FC707FD}"/>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9202D274-FD29-415C-BB41-86D466AE8F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ACDBC6-D2F9-43A1-A326-4B0199CAD926}"/>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80943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A1F8-A83C-4899-B081-52016BA5D5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8B17239-45DC-48C5-9C66-27A12A989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AC3E72-0D52-4410-98EF-C7A6309711D8}"/>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01844004-8D09-430F-BE72-D60F5C8997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902DE55-5709-43CA-B56E-AB0B9E9683F1}"/>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1566628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5786-68E8-48D6-A6BF-B4357B54C5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861C67-F1B2-4191-8BEC-8764B7646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FA5D23-0642-4B2C-9F48-74D7919279E6}"/>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21834D42-FA15-476D-80D5-16BCCD6C32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D238A6-3F55-4EEC-A1E2-18B4BEE63DD9}"/>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393003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09AF-45EA-4A10-808F-051576B8749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801928C-F478-4179-8F26-D7581EC09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CCCB996-5A26-482F-894B-286570BC18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6BF7BFE-80EA-40F3-B3B8-BA53EFBDCDF8}"/>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6" name="Footer Placeholder 5">
            <a:extLst>
              <a:ext uri="{FF2B5EF4-FFF2-40B4-BE49-F238E27FC236}">
                <a16:creationId xmlns:a16="http://schemas.microsoft.com/office/drawing/2014/main" id="{07D574D2-2B9B-4102-BA42-E255424D02B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4B9D74F-C343-43A6-B63D-0003172060CE}"/>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170921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1694-1BE7-4238-8F52-20C0ADE3D26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7B8746D-6C48-419E-A723-39EE4B4BF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4614C-5137-46C1-8B96-A803A2EF06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DEBD579-8107-42B5-A295-DB6A21147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BD994-3530-4E2B-A54C-7196FC1E9E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36A8C5C-F660-4C1E-B694-D5C31DD357E2}"/>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8" name="Footer Placeholder 7">
            <a:extLst>
              <a:ext uri="{FF2B5EF4-FFF2-40B4-BE49-F238E27FC236}">
                <a16:creationId xmlns:a16="http://schemas.microsoft.com/office/drawing/2014/main" id="{D257836B-4CA8-415E-BDC0-283237334D6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940942A-20EA-4187-9DCA-41BAD2FD3B3E}"/>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321720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7CCD-AEF2-46F5-AB6D-6B383CFC4C3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45976E3-5320-4D45-BECD-8FA481A78EEB}"/>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4" name="Footer Placeholder 3">
            <a:extLst>
              <a:ext uri="{FF2B5EF4-FFF2-40B4-BE49-F238E27FC236}">
                <a16:creationId xmlns:a16="http://schemas.microsoft.com/office/drawing/2014/main" id="{E3045CE1-703B-4162-A936-F1E702B665F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DADC798-00BF-441A-B474-A23130FC3A61}"/>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87166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D7E89-4640-44B8-8E1A-88D7F9A622D6}"/>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3" name="Footer Placeholder 2">
            <a:extLst>
              <a:ext uri="{FF2B5EF4-FFF2-40B4-BE49-F238E27FC236}">
                <a16:creationId xmlns:a16="http://schemas.microsoft.com/office/drawing/2014/main" id="{BEE4FF41-E736-4914-8747-9EE05D6B3D7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065DCF3-E46A-4E0E-AA22-612F15D9E688}"/>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302796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F1E0-902F-4C19-8A7B-F3B4D4CCD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64DD3DE-6C26-4BC9-B530-7947995B7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299B50F-41A9-498B-A14C-310D04757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27D4B-79AF-4B34-9A54-A4C24CF6D511}"/>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6" name="Footer Placeholder 5">
            <a:extLst>
              <a:ext uri="{FF2B5EF4-FFF2-40B4-BE49-F238E27FC236}">
                <a16:creationId xmlns:a16="http://schemas.microsoft.com/office/drawing/2014/main" id="{F4E61CB9-6DB7-4F85-A179-9B89805C4C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8AA8E1F-882A-4F87-BB83-EED285F90581}"/>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275987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D293-2B92-4FD6-BFAF-F4E7688726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852D16-EA82-41C8-AB31-539DF053B9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0C6BFE5-3F57-4829-AD8F-E9E3827D9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9729F-8F0D-4241-9BE1-D54C189F7AE4}"/>
              </a:ext>
            </a:extLst>
          </p:cNvPr>
          <p:cNvSpPr>
            <a:spLocks noGrp="1"/>
          </p:cNvSpPr>
          <p:nvPr>
            <p:ph type="dt" sz="half" idx="10"/>
          </p:nvPr>
        </p:nvSpPr>
        <p:spPr/>
        <p:txBody>
          <a:bodyPr/>
          <a:lstStyle/>
          <a:p>
            <a:fld id="{54368533-A862-4359-A3AF-7D8C0538AA7B}" type="datetimeFigureOut">
              <a:rPr lang="en-AU" smtClean="0"/>
              <a:t>22/11/2022</a:t>
            </a:fld>
            <a:endParaRPr lang="en-AU"/>
          </a:p>
        </p:txBody>
      </p:sp>
      <p:sp>
        <p:nvSpPr>
          <p:cNvPr id="6" name="Footer Placeholder 5">
            <a:extLst>
              <a:ext uri="{FF2B5EF4-FFF2-40B4-BE49-F238E27FC236}">
                <a16:creationId xmlns:a16="http://schemas.microsoft.com/office/drawing/2014/main" id="{070D63B2-60EB-4FCC-8D67-9DBB67B3273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C8073C-2EC6-415A-A2CF-1003B0EA0D58}"/>
              </a:ext>
            </a:extLst>
          </p:cNvPr>
          <p:cNvSpPr>
            <a:spLocks noGrp="1"/>
          </p:cNvSpPr>
          <p:nvPr>
            <p:ph type="sldNum" sz="quarter" idx="12"/>
          </p:nvPr>
        </p:nvSpPr>
        <p:spPr/>
        <p:txBody>
          <a:bodyPr/>
          <a:lstStyle/>
          <a:p>
            <a:fld id="{A0F44AFB-E704-4716-9202-8CA27C3C3018}" type="slidenum">
              <a:rPr lang="en-AU" smtClean="0"/>
              <a:t>‹#›</a:t>
            </a:fld>
            <a:endParaRPr lang="en-AU"/>
          </a:p>
        </p:txBody>
      </p:sp>
    </p:spTree>
    <p:extLst>
      <p:ext uri="{BB962C8B-B14F-4D97-AF65-F5344CB8AC3E}">
        <p14:creationId xmlns:p14="http://schemas.microsoft.com/office/powerpoint/2010/main" val="1523774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67575A-7830-4B6F-B575-F53A984ED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C199273-BEA5-472D-AE7A-7F3F1009C2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586A157-9073-4EA8-8C7A-2BB6F760D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68533-A862-4359-A3AF-7D8C0538AA7B}" type="datetimeFigureOut">
              <a:rPr lang="en-AU" smtClean="0"/>
              <a:t>22/11/2022</a:t>
            </a:fld>
            <a:endParaRPr lang="en-AU"/>
          </a:p>
        </p:txBody>
      </p:sp>
      <p:sp>
        <p:nvSpPr>
          <p:cNvPr id="5" name="Footer Placeholder 4">
            <a:extLst>
              <a:ext uri="{FF2B5EF4-FFF2-40B4-BE49-F238E27FC236}">
                <a16:creationId xmlns:a16="http://schemas.microsoft.com/office/drawing/2014/main" id="{FB8741ED-A3A4-4C12-871E-008BDE371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B4EAE39-6650-4450-BA86-3C0C21A181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44AFB-E704-4716-9202-8CA27C3C3018}" type="slidenum">
              <a:rPr lang="en-AU" smtClean="0"/>
              <a:t>‹#›</a:t>
            </a:fld>
            <a:endParaRPr lang="en-AU"/>
          </a:p>
        </p:txBody>
      </p:sp>
    </p:spTree>
    <p:extLst>
      <p:ext uri="{BB962C8B-B14F-4D97-AF65-F5344CB8AC3E}">
        <p14:creationId xmlns:p14="http://schemas.microsoft.com/office/powerpoint/2010/main" val="148663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CC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46050"/>
            <a:ext cx="10515600" cy="745201"/>
          </a:xfrm>
        </p:spPr>
        <p:txBody>
          <a:bodyPr/>
          <a:lstStyle/>
          <a:p>
            <a:r>
              <a:rPr lang="en-AU" dirty="0"/>
              <a:t>Teacher’s Notes :Possible Lesson Plan Ideas</a:t>
            </a:r>
          </a:p>
        </p:txBody>
      </p:sp>
      <p:sp>
        <p:nvSpPr>
          <p:cNvPr id="6" name="Content Placeholder 2">
            <a:extLst>
              <a:ext uri="{FF2B5EF4-FFF2-40B4-BE49-F238E27FC236}">
                <a16:creationId xmlns:a16="http://schemas.microsoft.com/office/drawing/2014/main" id="{CE17B507-3A94-1199-D383-11C015800E7D}"/>
              </a:ext>
            </a:extLst>
          </p:cNvPr>
          <p:cNvSpPr>
            <a:spLocks noGrp="1"/>
          </p:cNvSpPr>
          <p:nvPr>
            <p:ph idx="1"/>
          </p:nvPr>
        </p:nvSpPr>
        <p:spPr>
          <a:xfrm>
            <a:off x="474662" y="984603"/>
            <a:ext cx="11242675" cy="5873397"/>
          </a:xfrm>
        </p:spPr>
        <p:txBody>
          <a:bodyPr>
            <a:normAutofit fontScale="70000" lnSpcReduction="20000"/>
          </a:bodyPr>
          <a:lstStyle/>
          <a:p>
            <a:pPr marL="0" indent="0">
              <a:buNone/>
            </a:pPr>
            <a:r>
              <a:rPr lang="en-AU" sz="1600" dirty="0"/>
              <a:t>Note these are just some ideas. Feel free to omit or change the order as suited to your students’ needs and your learning objectives, time constraints, teaching style etc. I will pick and choose which activities to do, rarely trying to do all of them.</a:t>
            </a:r>
          </a:p>
          <a:p>
            <a:pPr marL="0" indent="0">
              <a:buNone/>
            </a:pPr>
            <a:r>
              <a:rPr lang="en-AU" sz="1800" dirty="0"/>
              <a:t>1)  </a:t>
            </a:r>
            <a:r>
              <a:rPr lang="en-AU" sz="1800" b="1" dirty="0"/>
              <a:t>Warm Up/ Topic Introduction: </a:t>
            </a:r>
            <a:r>
              <a:rPr lang="en-AU" sz="1800" dirty="0"/>
              <a:t> If wanted a related warm-up activity could be used to introduce the topic/vocabulary. E.g. show related pictures, give scrambled words, have matching words to pictures activities, general related questions, etc.</a:t>
            </a:r>
            <a:endParaRPr lang="en-AU" sz="1800" b="1" dirty="0"/>
          </a:p>
          <a:p>
            <a:pPr marL="0" indent="0">
              <a:buNone/>
            </a:pPr>
            <a:r>
              <a:rPr lang="en-AU" sz="1800" b="1" dirty="0"/>
              <a:t>2) Picture Speculation</a:t>
            </a:r>
            <a:r>
              <a:rPr lang="en-AU" sz="1800" dirty="0"/>
              <a:t>: show just the picture and title. Ask students to create a story or describe the picture in chat (or raise hand to do so using the microphone). I usually pick two students to do this first, then open it up to volunteers. The two selected can be marked if you want.</a:t>
            </a:r>
          </a:p>
          <a:p>
            <a:pPr marL="0" indent="0">
              <a:buNone/>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Listening Comprehension</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Ask the students some general (or specific) questions for them to listen for the answers to. You could write the questions on the board or even have students generate their own questions (which may or may not be answered in the text). Several options. For a strong class, review answers after the teacher reads the script. For weaker classes, review the answers after the listen and repeat.</a:t>
            </a:r>
          </a:p>
          <a:p>
            <a:pPr marL="0" indent="0">
              <a:buNone/>
            </a:pPr>
            <a:r>
              <a:rPr lang="en-AU" sz="1800" dirty="0"/>
              <a:t>4) </a:t>
            </a:r>
            <a:r>
              <a:rPr lang="en-AU" sz="1800" b="1" dirty="0"/>
              <a:t>Teacher Reading</a:t>
            </a:r>
            <a:r>
              <a:rPr lang="en-AU" sz="1800" dirty="0"/>
              <a:t>: Without showing the text, the teacher reads the drama to the class (or plays a recorded version).</a:t>
            </a:r>
          </a:p>
          <a:p>
            <a:pPr marL="0" indent="0">
              <a:buNone/>
            </a:pPr>
            <a:r>
              <a:rPr lang="en-AU" sz="1800" dirty="0"/>
              <a:t>5) </a:t>
            </a:r>
            <a:r>
              <a:rPr lang="en-AU" sz="1800" b="1" dirty="0"/>
              <a:t>Listen and Repeat: </a:t>
            </a:r>
            <a:r>
              <a:rPr lang="en-AU" sz="1800" dirty="0"/>
              <a:t>I read the text, pausing after each sentence. Instruct the students to listen and repeat each sentence (at home with microphone off) to help develop listening and pronunciation skills</a:t>
            </a:r>
          </a:p>
          <a:p>
            <a:pPr marL="0" indent="0">
              <a:buNone/>
            </a:pPr>
            <a:r>
              <a:rPr lang="en-AU" sz="1800" dirty="0"/>
              <a:t>6) </a:t>
            </a:r>
            <a:r>
              <a:rPr lang="en-AU" sz="1800" b="1" dirty="0"/>
              <a:t>Show the students the text</a:t>
            </a:r>
            <a:r>
              <a:rPr lang="en-AU" sz="1800" dirty="0"/>
              <a:t>: Give the students a copy of the text or project it to the front screen.  Allow students to read silently, and ask questions if they want (e.g. word meanings or pronunciation). Allow peer answers before the teacher answers any questions.</a:t>
            </a:r>
          </a:p>
          <a:p>
            <a:pPr marL="0" indent="0">
              <a:buNone/>
            </a:pPr>
            <a:r>
              <a:rPr lang="en-AU" sz="1800" dirty="0"/>
              <a:t>7) </a:t>
            </a:r>
            <a:r>
              <a:rPr lang="en-AU" sz="1800" b="1" dirty="0"/>
              <a:t>Vocabulary Check: </a:t>
            </a:r>
            <a:r>
              <a:rPr lang="en-AU" sz="1800" dirty="0"/>
              <a:t>Ask the students if there are any difficult/new words. Even if none  are mentioned, I usually highlight the hardest words and ask for the meaning (spot check of vocabulary understanding). Have students make sentences with these words. Bring in other related vocabulary (or even grammar points) if appropriate and as time allows.</a:t>
            </a:r>
          </a:p>
          <a:p>
            <a:pPr marL="0" indent="0">
              <a:buNone/>
            </a:pPr>
            <a:r>
              <a:rPr lang="en-AU" sz="1800" b="1" dirty="0"/>
              <a:t>8</a:t>
            </a:r>
            <a:r>
              <a:rPr lang="en-AU" sz="1800" b="1"/>
              <a:t>) Group/Pair </a:t>
            </a:r>
            <a:r>
              <a:rPr lang="en-AU" sz="1800" b="1" dirty="0"/>
              <a:t>Roleplay:  </a:t>
            </a:r>
            <a:r>
              <a:rPr lang="en-AU" sz="1800" dirty="0"/>
              <a:t>Put students into groups, one for each of the characters. They then go through the mini-roleplay reading their assigned role. Encourage dramatic reading with voices, emotions etc. This could be marked or unmarked (with the teacher just circulating)</a:t>
            </a:r>
          </a:p>
          <a:p>
            <a:pPr marL="0" indent="0">
              <a:buNone/>
            </a:pPr>
            <a:r>
              <a:rPr lang="en-AU" sz="1800" b="1" dirty="0"/>
              <a:t>9)  Roleplay In front of Class:  </a:t>
            </a:r>
            <a:r>
              <a:rPr lang="en-AU" sz="1800" dirty="0"/>
              <a:t>Put students into groups, one for each of the characters. (you could ask for volunteers, instead). They then go through the mini-roleplay reading their assigned role reading in front of the class. Microphones can help for quiet classes. Encourage dramatic reading with voices, emotions etc. This could be marked or just for fun.</a:t>
            </a:r>
          </a:p>
          <a:p>
            <a:pPr marL="0" indent="0">
              <a:buNone/>
            </a:pPr>
            <a:r>
              <a:rPr lang="en-AU" sz="1800" dirty="0"/>
              <a:t>10)  </a:t>
            </a:r>
            <a:r>
              <a:rPr lang="en-AU" sz="1800" b="1" dirty="0"/>
              <a:t>Group Roleplay: </a:t>
            </a:r>
            <a:r>
              <a:rPr lang="en-AU" sz="1800" dirty="0"/>
              <a:t> Put students into groups, one for each of the characters. (you could ask for volunteers, instead). They then go through the mini-roleplay reading their assigned role. Encourage dramatic reading with voices, emotions etc. This could be marked. A follow-up role-play in front of the whole class could also be done.</a:t>
            </a:r>
          </a:p>
          <a:p>
            <a:pPr marL="0" lvl="0" indent="0">
              <a:buNone/>
            </a:pPr>
            <a:r>
              <a:rPr lang="en-AU" sz="1800" dirty="0">
                <a:solidFill>
                  <a:prstClr val="black"/>
                </a:solidFill>
              </a:rPr>
              <a:t>11) </a:t>
            </a:r>
            <a:r>
              <a:rPr lang="en-AU" sz="1800" b="1" dirty="0">
                <a:solidFill>
                  <a:prstClr val="black"/>
                </a:solidFill>
              </a:rPr>
              <a:t>Discussion Questions: </a:t>
            </a:r>
            <a:r>
              <a:rPr lang="en-AU" sz="1800" dirty="0">
                <a:solidFill>
                  <a:prstClr val="black"/>
                </a:solidFill>
              </a:rPr>
              <a:t>Two related discussion questions have been provided for each mini role-play. These could be done in pairs, in front of the class, or even as a written assignment (students could do both or choose their favourite one)</a:t>
            </a:r>
          </a:p>
          <a:p>
            <a:pPr marL="0" indent="0">
              <a:buNone/>
            </a:pPr>
            <a:br>
              <a:rPr lang="en-AU" sz="1800" b="1" dirty="0"/>
            </a:br>
            <a:r>
              <a:rPr lang="en-AU" sz="1800" dirty="0"/>
              <a:t>Typically in a class I mention that I will be awarding participation marks for volunteered comments (e.g. excellent picture speculation, questions, answers etc.  (just for people who were not called or assigned to do a task). Try to reward those who make a sincere effort or take risks, not just the best students.</a:t>
            </a:r>
          </a:p>
          <a:p>
            <a:pPr marL="0" indent="0">
              <a:buNone/>
            </a:pPr>
            <a:endParaRPr lang="en-AU" sz="1600" dirty="0"/>
          </a:p>
        </p:txBody>
      </p:sp>
    </p:spTree>
    <p:extLst>
      <p:ext uri="{BB962C8B-B14F-4D97-AF65-F5344CB8AC3E}">
        <p14:creationId xmlns:p14="http://schemas.microsoft.com/office/powerpoint/2010/main" val="1872782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142212" y="1174242"/>
            <a:ext cx="5380754"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Angel: </a:t>
            </a:r>
            <a:r>
              <a:rPr lang="en-AU" dirty="0"/>
              <a:t>Greetings shepherd. Tonight is a special night. Christ the King is born!</a:t>
            </a:r>
          </a:p>
          <a:p>
            <a:pPr algn="l"/>
            <a:endParaRPr lang="en-AU" sz="600" dirty="0"/>
          </a:p>
          <a:p>
            <a:pPr algn="l"/>
            <a:r>
              <a:rPr lang="en-AU" dirty="0">
                <a:solidFill>
                  <a:srgbClr val="FFFF00"/>
                </a:solidFill>
              </a:rPr>
              <a:t>Shepherd: </a:t>
            </a:r>
            <a:r>
              <a:rPr lang="en-AU" dirty="0"/>
              <a:t>King? I didn’t know we had a king. I thought we elected our leaders.</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Angel: </a:t>
            </a:r>
            <a:r>
              <a:rPr lang="en-AU" dirty="0"/>
              <a:t>This is a baby King, who is the Son of God. He was born tonight in a manger. Just follow the bright star.</a:t>
            </a:r>
          </a:p>
          <a:p>
            <a:pPr algn="l"/>
            <a:endParaRPr lang="en-AU" sz="600" dirty="0"/>
          </a:p>
          <a:p>
            <a:pPr algn="l"/>
            <a:r>
              <a:rPr lang="en-AU" dirty="0">
                <a:solidFill>
                  <a:srgbClr val="FFFF00"/>
                </a:solidFill>
              </a:rPr>
              <a:t>Shepherd: </a:t>
            </a:r>
            <a:r>
              <a:rPr lang="en-AU" dirty="0"/>
              <a:t> That sounds amazing. I want to see this. Thanks for letting me know. Wait, I don’t a present for the baby King.</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Angel: </a:t>
            </a:r>
            <a:r>
              <a:rPr lang="en-AU" dirty="0"/>
              <a:t>That’s ok. This special day is not about presents, it’s about Christ and love.</a:t>
            </a:r>
          </a:p>
          <a:p>
            <a:pPr algn="l"/>
            <a:endParaRPr lang="en-AU" dirty="0"/>
          </a:p>
        </p:txBody>
      </p:sp>
      <p:sp>
        <p:nvSpPr>
          <p:cNvPr id="15" name="TextBox 14">
            <a:extLst>
              <a:ext uri="{FF2B5EF4-FFF2-40B4-BE49-F238E27FC236}">
                <a16:creationId xmlns:a16="http://schemas.microsoft.com/office/drawing/2014/main" id="{4CF04021-E773-4B1A-8C02-2D13919FEA25}"/>
              </a:ext>
            </a:extLst>
          </p:cNvPr>
          <p:cNvSpPr txBox="1"/>
          <p:nvPr/>
        </p:nvSpPr>
        <p:spPr>
          <a:xfrm>
            <a:off x="0" y="341985"/>
            <a:ext cx="5116018" cy="830997"/>
          </a:xfrm>
          <a:prstGeom prst="rect">
            <a:avLst/>
          </a:prstGeom>
          <a:noFill/>
        </p:spPr>
        <p:txBody>
          <a:bodyPr wrap="square" rtlCol="0">
            <a:spAutoFit/>
          </a:bodyPr>
          <a:lstStyle/>
          <a:p>
            <a:r>
              <a:rPr lang="en-AU" sz="4800" dirty="0">
                <a:solidFill>
                  <a:srgbClr val="FF0000"/>
                </a:solidFill>
              </a:rPr>
              <a:t>The First Christmas</a:t>
            </a:r>
          </a:p>
        </p:txBody>
      </p:sp>
      <p:pic>
        <p:nvPicPr>
          <p:cNvPr id="3" name="Picture 2">
            <a:extLst>
              <a:ext uri="{FF2B5EF4-FFF2-40B4-BE49-F238E27FC236}">
                <a16:creationId xmlns:a16="http://schemas.microsoft.com/office/drawing/2014/main" id="{B20BC355-46B1-40A8-94E4-CA598119A9D5}"/>
              </a:ext>
            </a:extLst>
          </p:cNvPr>
          <p:cNvPicPr>
            <a:picLocks noChangeAspect="1"/>
          </p:cNvPicPr>
          <p:nvPr/>
        </p:nvPicPr>
        <p:blipFill rotWithShape="1">
          <a:blip r:embed="rId2"/>
          <a:srcRect l="21989" r="21625"/>
          <a:stretch/>
        </p:blipFill>
        <p:spPr>
          <a:xfrm>
            <a:off x="5685380" y="168876"/>
            <a:ext cx="6233805" cy="6467475"/>
          </a:xfrm>
          <a:prstGeom prst="rect">
            <a:avLst/>
          </a:prstGeom>
        </p:spPr>
      </p:pic>
      <p:sp>
        <p:nvSpPr>
          <p:cNvPr id="11" name="Rectangle 10">
            <a:extLst>
              <a:ext uri="{FF2B5EF4-FFF2-40B4-BE49-F238E27FC236}">
                <a16:creationId xmlns:a16="http://schemas.microsoft.com/office/drawing/2014/main" id="{EAC0A2AE-7AFE-4F97-A05B-371DAB2C77A1}"/>
              </a:ext>
            </a:extLst>
          </p:cNvPr>
          <p:cNvSpPr/>
          <p:nvPr/>
        </p:nvSpPr>
        <p:spPr>
          <a:xfrm>
            <a:off x="61632" y="-62591"/>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8</a:t>
            </a:r>
          </a:p>
        </p:txBody>
      </p:sp>
    </p:spTree>
    <p:extLst>
      <p:ext uri="{BB962C8B-B14F-4D97-AF65-F5344CB8AC3E}">
        <p14:creationId xmlns:p14="http://schemas.microsoft.com/office/powerpoint/2010/main" val="47455313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6259772" y="742118"/>
            <a:ext cx="5778742"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Panda: </a:t>
            </a:r>
            <a:r>
              <a:rPr lang="en-AU" dirty="0"/>
              <a:t>Hey who is that strange man in the funny red and white clothes? What  is he doing in my home? Should I call for help?</a:t>
            </a:r>
          </a:p>
          <a:p>
            <a:pPr algn="l"/>
            <a:endParaRPr lang="en-AU" sz="600" dirty="0"/>
          </a:p>
          <a:p>
            <a:pPr algn="l"/>
            <a:r>
              <a:rPr lang="en-AU" dirty="0">
                <a:solidFill>
                  <a:srgbClr val="FFFF00"/>
                </a:solidFill>
              </a:rPr>
              <a:t>Santa: </a:t>
            </a:r>
            <a:r>
              <a:rPr lang="en-AU" dirty="0"/>
              <a:t>Don’t worry, Panda. I’m Santa and I brought you a Christmas tree for the holidays. Have a merry Christmas!</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Panda: </a:t>
            </a:r>
            <a:r>
              <a:rPr lang="en-AU" dirty="0"/>
              <a:t>Don’t you know I only like bamboo trees! I can’t eat that tree. What are all those colourful things on the tree?</a:t>
            </a:r>
          </a:p>
          <a:p>
            <a:pPr algn="l"/>
            <a:endParaRPr lang="en-AU" sz="600" dirty="0"/>
          </a:p>
          <a:p>
            <a:pPr algn="l"/>
            <a:r>
              <a:rPr lang="en-AU" dirty="0">
                <a:solidFill>
                  <a:srgbClr val="FFFF00"/>
                </a:solidFill>
              </a:rPr>
              <a:t>Santa: </a:t>
            </a:r>
            <a:r>
              <a:rPr lang="en-AU" dirty="0"/>
              <a:t>They are decorations. No Christmas tree is complete without decorations.</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Panda: </a:t>
            </a:r>
            <a:r>
              <a:rPr lang="en-AU" dirty="0"/>
              <a:t>Well, I guess the tree does look pretty.  Ok, you can stay Santa. Merry Christmas to you. Have some bamboo.</a:t>
            </a:r>
          </a:p>
        </p:txBody>
      </p:sp>
      <p:sp>
        <p:nvSpPr>
          <p:cNvPr id="15" name="TextBox 14">
            <a:extLst>
              <a:ext uri="{FF2B5EF4-FFF2-40B4-BE49-F238E27FC236}">
                <a16:creationId xmlns:a16="http://schemas.microsoft.com/office/drawing/2014/main" id="{4CF04021-E773-4B1A-8C02-2D13919FEA25}"/>
              </a:ext>
            </a:extLst>
          </p:cNvPr>
          <p:cNvSpPr txBox="1"/>
          <p:nvPr/>
        </p:nvSpPr>
        <p:spPr>
          <a:xfrm>
            <a:off x="6415982" y="-38181"/>
            <a:ext cx="5116018" cy="769441"/>
          </a:xfrm>
          <a:prstGeom prst="rect">
            <a:avLst/>
          </a:prstGeom>
          <a:noFill/>
        </p:spPr>
        <p:txBody>
          <a:bodyPr wrap="square" rtlCol="0">
            <a:spAutoFit/>
          </a:bodyPr>
          <a:lstStyle/>
          <a:p>
            <a:r>
              <a:rPr lang="en-AU" sz="4400" dirty="0">
                <a:solidFill>
                  <a:srgbClr val="FF0000"/>
                </a:solidFill>
              </a:rPr>
              <a:t>A  Grumpy  Panda</a:t>
            </a:r>
          </a:p>
        </p:txBody>
      </p:sp>
      <p:sp>
        <p:nvSpPr>
          <p:cNvPr id="13" name="Rectangle 12">
            <a:extLst>
              <a:ext uri="{FF2B5EF4-FFF2-40B4-BE49-F238E27FC236}">
                <a16:creationId xmlns:a16="http://schemas.microsoft.com/office/drawing/2014/main" id="{61D29710-CE6D-4EA9-BD5E-EDD2975B10EA}"/>
              </a:ext>
            </a:extLst>
          </p:cNvPr>
          <p:cNvSpPr/>
          <p:nvPr/>
        </p:nvSpPr>
        <p:spPr>
          <a:xfrm>
            <a:off x="61204" y="-41364"/>
            <a:ext cx="601447"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pic>
        <p:nvPicPr>
          <p:cNvPr id="2" name="Picture 1">
            <a:extLst>
              <a:ext uri="{FF2B5EF4-FFF2-40B4-BE49-F238E27FC236}">
                <a16:creationId xmlns:a16="http://schemas.microsoft.com/office/drawing/2014/main" id="{8B8D055E-C333-4CAB-9171-B943BF57B074}"/>
              </a:ext>
            </a:extLst>
          </p:cNvPr>
          <p:cNvPicPr>
            <a:picLocks noChangeAspect="1"/>
          </p:cNvPicPr>
          <p:nvPr/>
        </p:nvPicPr>
        <p:blipFill rotWithShape="1">
          <a:blip r:embed="rId2"/>
          <a:srcRect r="51782"/>
          <a:stretch/>
        </p:blipFill>
        <p:spPr>
          <a:xfrm>
            <a:off x="291856" y="537436"/>
            <a:ext cx="5778743" cy="6177908"/>
          </a:xfrm>
          <a:prstGeom prst="rect">
            <a:avLst/>
          </a:prstGeom>
        </p:spPr>
      </p:pic>
    </p:spTree>
    <p:extLst>
      <p:ext uri="{BB962C8B-B14F-4D97-AF65-F5344CB8AC3E}">
        <p14:creationId xmlns:p14="http://schemas.microsoft.com/office/powerpoint/2010/main" val="349921880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181846" y="1023567"/>
            <a:ext cx="5346887" cy="6211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Minnie: </a:t>
            </a:r>
            <a:r>
              <a:rPr lang="en-AU" dirty="0"/>
              <a:t>Well we did it. We finished wrapping all these presents for the boys and girls who visit us. I’m tired now.</a:t>
            </a:r>
          </a:p>
          <a:p>
            <a:pPr algn="l"/>
            <a:endParaRPr lang="en-AU" sz="600" dirty="0"/>
          </a:p>
          <a:p>
            <a:pPr algn="l"/>
            <a:r>
              <a:rPr lang="en-AU" dirty="0">
                <a:solidFill>
                  <a:srgbClr val="FFFF00"/>
                </a:solidFill>
              </a:rPr>
              <a:t>Mickey: </a:t>
            </a:r>
            <a:r>
              <a:rPr lang="en-AU" dirty="0"/>
              <a:t> Yes, me too. I hope they like the toys. Minnie- I have this gift for you, it’s something I made myself.</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Minnie: </a:t>
            </a:r>
            <a:r>
              <a:rPr lang="en-AU" dirty="0"/>
              <a:t>How very thoughtful. Thank you Mickey. Let’s put it under our tree and I’ll open it Christmas Day.  I’m so excited.</a:t>
            </a:r>
          </a:p>
          <a:p>
            <a:pPr algn="l"/>
            <a:endParaRPr lang="en-AU" sz="600" dirty="0"/>
          </a:p>
          <a:p>
            <a:pPr algn="l"/>
            <a:r>
              <a:rPr lang="en-AU" dirty="0">
                <a:solidFill>
                  <a:srgbClr val="FFFF00"/>
                </a:solidFill>
              </a:rPr>
              <a:t>Mickey: </a:t>
            </a:r>
            <a:r>
              <a:rPr lang="en-AU" dirty="0"/>
              <a:t> Good idea. Hey there’s already something under the tree. It looks lovely.</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Minnie: </a:t>
            </a:r>
            <a:r>
              <a:rPr lang="en-AU" dirty="0"/>
              <a:t>That’s just a little something for you. Something I think you’ll like.</a:t>
            </a:r>
          </a:p>
        </p:txBody>
      </p:sp>
      <p:sp>
        <p:nvSpPr>
          <p:cNvPr id="15" name="TextBox 14">
            <a:extLst>
              <a:ext uri="{FF2B5EF4-FFF2-40B4-BE49-F238E27FC236}">
                <a16:creationId xmlns:a16="http://schemas.microsoft.com/office/drawing/2014/main" id="{4CF04021-E773-4B1A-8C02-2D13919FEA25}"/>
              </a:ext>
            </a:extLst>
          </p:cNvPr>
          <p:cNvSpPr txBox="1"/>
          <p:nvPr/>
        </p:nvSpPr>
        <p:spPr>
          <a:xfrm>
            <a:off x="0" y="360897"/>
            <a:ext cx="5116018" cy="646331"/>
          </a:xfrm>
          <a:prstGeom prst="rect">
            <a:avLst/>
          </a:prstGeom>
          <a:noFill/>
        </p:spPr>
        <p:txBody>
          <a:bodyPr wrap="square" rtlCol="0">
            <a:spAutoFit/>
          </a:bodyPr>
          <a:lstStyle/>
          <a:p>
            <a:r>
              <a:rPr lang="en-AU" sz="3600" dirty="0">
                <a:solidFill>
                  <a:srgbClr val="FF0000"/>
                </a:solidFill>
              </a:rPr>
              <a:t>A Merry Disney Christmas</a:t>
            </a:r>
          </a:p>
        </p:txBody>
      </p:sp>
      <p:pic>
        <p:nvPicPr>
          <p:cNvPr id="2" name="Picture 1">
            <a:extLst>
              <a:ext uri="{FF2B5EF4-FFF2-40B4-BE49-F238E27FC236}">
                <a16:creationId xmlns:a16="http://schemas.microsoft.com/office/drawing/2014/main" id="{6B5950EB-9B8F-4EEE-8603-FC7FBF06D660}"/>
              </a:ext>
            </a:extLst>
          </p:cNvPr>
          <p:cNvPicPr>
            <a:picLocks noChangeAspect="1"/>
          </p:cNvPicPr>
          <p:nvPr/>
        </p:nvPicPr>
        <p:blipFill>
          <a:blip r:embed="rId2"/>
          <a:stretch>
            <a:fillRect/>
          </a:stretch>
        </p:blipFill>
        <p:spPr>
          <a:xfrm>
            <a:off x="5751717" y="259458"/>
            <a:ext cx="6146622" cy="6313031"/>
          </a:xfrm>
          <a:prstGeom prst="rect">
            <a:avLst/>
          </a:prstGeom>
        </p:spPr>
      </p:pic>
      <p:sp>
        <p:nvSpPr>
          <p:cNvPr id="13" name="Rectangle 12">
            <a:extLst>
              <a:ext uri="{FF2B5EF4-FFF2-40B4-BE49-F238E27FC236}">
                <a16:creationId xmlns:a16="http://schemas.microsoft.com/office/drawing/2014/main" id="{CB43E80F-0C17-4A72-A092-214F6ABAC78F}"/>
              </a:ext>
            </a:extLst>
          </p:cNvPr>
          <p:cNvSpPr/>
          <p:nvPr/>
        </p:nvSpPr>
        <p:spPr>
          <a:xfrm>
            <a:off x="-16222" y="-32929"/>
            <a:ext cx="704088" cy="584775"/>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p>
        </p:txBody>
      </p:sp>
    </p:spTree>
    <p:extLst>
      <p:ext uri="{BB962C8B-B14F-4D97-AF65-F5344CB8AC3E}">
        <p14:creationId xmlns:p14="http://schemas.microsoft.com/office/powerpoint/2010/main" val="28332121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6862947" y="806224"/>
            <a:ext cx="5048854"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Todd: </a:t>
            </a:r>
            <a:r>
              <a:rPr lang="en-AU" dirty="0"/>
              <a:t>What a cold and snowy night. We should have put up the lights during the day when it was warmer.</a:t>
            </a:r>
          </a:p>
          <a:p>
            <a:pPr algn="l"/>
            <a:endParaRPr lang="en-AU" sz="400" dirty="0"/>
          </a:p>
          <a:p>
            <a:pPr algn="l"/>
            <a:r>
              <a:rPr lang="en-AU" dirty="0">
                <a:solidFill>
                  <a:srgbClr val="FFFF00"/>
                </a:solidFill>
              </a:rPr>
              <a:t>Rachel: </a:t>
            </a:r>
            <a:r>
              <a:rPr lang="en-AU" dirty="0"/>
              <a:t>That’s ok, we’re wearing enough clothes. It’s important to see what the lights look like at night.</a:t>
            </a:r>
          </a:p>
          <a:p>
            <a:pPr algn="l"/>
            <a:endParaRPr lang="en-AU" sz="400" dirty="0"/>
          </a:p>
          <a:p>
            <a:pPr algn="l"/>
            <a:r>
              <a:rPr lang="en-AU" dirty="0">
                <a:solidFill>
                  <a:srgbClr val="FFFF00"/>
                </a:solidFill>
              </a:rPr>
              <a:t>Todd: </a:t>
            </a:r>
            <a:r>
              <a:rPr lang="en-AU" dirty="0"/>
              <a:t>I’ll put up these round white lights while you place the Christmas star. Where should I put these?</a:t>
            </a:r>
          </a:p>
          <a:p>
            <a:pPr algn="l"/>
            <a:endParaRPr lang="en-AU" sz="400" dirty="0"/>
          </a:p>
          <a:p>
            <a:pPr algn="l"/>
            <a:r>
              <a:rPr lang="en-AU" dirty="0">
                <a:solidFill>
                  <a:srgbClr val="FFFF00"/>
                </a:solidFill>
              </a:rPr>
              <a:t>Rachel: </a:t>
            </a:r>
            <a:r>
              <a:rPr lang="en-AU" dirty="0"/>
              <a:t> How about on the wall? They will look great there. I’m going to put the star on our front door.</a:t>
            </a:r>
          </a:p>
          <a:p>
            <a:pPr algn="l"/>
            <a:endParaRPr lang="en-AU" sz="400" dirty="0"/>
          </a:p>
          <a:p>
            <a:pPr algn="l"/>
            <a:r>
              <a:rPr lang="en-AU" dirty="0">
                <a:solidFill>
                  <a:srgbClr val="FFFF00"/>
                </a:solidFill>
              </a:rPr>
              <a:t> Todd: </a:t>
            </a:r>
            <a:r>
              <a:rPr lang="en-AU" dirty="0"/>
              <a:t>Good idea. I think our house will look great with all these holiday lights.</a:t>
            </a:r>
          </a:p>
          <a:p>
            <a:pPr algn="l"/>
            <a:endParaRPr lang="en-AU" dirty="0"/>
          </a:p>
        </p:txBody>
      </p:sp>
      <p:sp>
        <p:nvSpPr>
          <p:cNvPr id="15" name="TextBox 14">
            <a:extLst>
              <a:ext uri="{FF2B5EF4-FFF2-40B4-BE49-F238E27FC236}">
                <a16:creationId xmlns:a16="http://schemas.microsoft.com/office/drawing/2014/main" id="{4CF04021-E773-4B1A-8C02-2D13919FEA25}"/>
              </a:ext>
            </a:extLst>
          </p:cNvPr>
          <p:cNvSpPr txBox="1"/>
          <p:nvPr/>
        </p:nvSpPr>
        <p:spPr>
          <a:xfrm>
            <a:off x="6862946" y="-26250"/>
            <a:ext cx="6918523" cy="769441"/>
          </a:xfrm>
          <a:prstGeom prst="rect">
            <a:avLst/>
          </a:prstGeom>
          <a:noFill/>
        </p:spPr>
        <p:txBody>
          <a:bodyPr wrap="square" rtlCol="0">
            <a:spAutoFit/>
          </a:bodyPr>
          <a:lstStyle/>
          <a:p>
            <a:r>
              <a:rPr lang="en-AU" sz="4400" dirty="0">
                <a:solidFill>
                  <a:srgbClr val="FF0000"/>
                </a:solidFill>
              </a:rPr>
              <a:t>Putting up Lights</a:t>
            </a:r>
          </a:p>
        </p:txBody>
      </p:sp>
      <p:pic>
        <p:nvPicPr>
          <p:cNvPr id="2" name="Picture 1">
            <a:extLst>
              <a:ext uri="{FF2B5EF4-FFF2-40B4-BE49-F238E27FC236}">
                <a16:creationId xmlns:a16="http://schemas.microsoft.com/office/drawing/2014/main" id="{1E239701-55DB-411A-8490-C1093CD59636}"/>
              </a:ext>
            </a:extLst>
          </p:cNvPr>
          <p:cNvPicPr>
            <a:picLocks noChangeAspect="1"/>
          </p:cNvPicPr>
          <p:nvPr/>
        </p:nvPicPr>
        <p:blipFill rotWithShape="1">
          <a:blip r:embed="rId2"/>
          <a:srcRect l="14698" r="22338"/>
          <a:stretch/>
        </p:blipFill>
        <p:spPr>
          <a:xfrm>
            <a:off x="101421" y="522184"/>
            <a:ext cx="6554984" cy="6154063"/>
          </a:xfrm>
          <a:prstGeom prst="rect">
            <a:avLst/>
          </a:prstGeom>
        </p:spPr>
      </p:pic>
      <p:sp>
        <p:nvSpPr>
          <p:cNvPr id="11" name="Rectangle 10">
            <a:extLst>
              <a:ext uri="{FF2B5EF4-FFF2-40B4-BE49-F238E27FC236}">
                <a16:creationId xmlns:a16="http://schemas.microsoft.com/office/drawing/2014/main" id="{D028C77F-A556-4957-B38D-28BD4121D644}"/>
              </a:ext>
            </a:extLst>
          </p:cNvPr>
          <p:cNvSpPr/>
          <p:nvPr/>
        </p:nvSpPr>
        <p:spPr>
          <a:xfrm>
            <a:off x="61632" y="-62591"/>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9</a:t>
            </a:r>
          </a:p>
        </p:txBody>
      </p:sp>
    </p:spTree>
    <p:extLst>
      <p:ext uri="{BB962C8B-B14F-4D97-AF65-F5344CB8AC3E}">
        <p14:creationId xmlns:p14="http://schemas.microsoft.com/office/powerpoint/2010/main" val="262680631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5803875" y="772994"/>
            <a:ext cx="6285669" cy="63986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Grandpa: </a:t>
            </a:r>
            <a:r>
              <a:rPr lang="en-AU" dirty="0"/>
              <a:t>Tonight I will read you the holiday story of Frosty the Snowman. It’s quite famous.</a:t>
            </a:r>
          </a:p>
          <a:p>
            <a:pPr algn="l">
              <a:lnSpc>
                <a:spcPct val="100000"/>
              </a:lnSpc>
            </a:pPr>
            <a:endParaRPr lang="en-AU" sz="400" dirty="0"/>
          </a:p>
          <a:p>
            <a:pPr algn="l"/>
            <a:r>
              <a:rPr lang="en-AU" dirty="0">
                <a:solidFill>
                  <a:srgbClr val="FFFF00"/>
                </a:solidFill>
              </a:rPr>
              <a:t>Children: </a:t>
            </a:r>
            <a:r>
              <a:rPr lang="en-AU" dirty="0"/>
              <a:t>Great! What is the story about?</a:t>
            </a:r>
          </a:p>
          <a:p>
            <a:pPr algn="l"/>
            <a:endParaRPr lang="en-AU" sz="400" dirty="0"/>
          </a:p>
          <a:p>
            <a:pPr algn="l"/>
            <a:r>
              <a:rPr lang="en-AU" dirty="0">
                <a:solidFill>
                  <a:srgbClr val="FFFF00"/>
                </a:solidFill>
              </a:rPr>
              <a:t>Grandpa: </a:t>
            </a:r>
            <a:r>
              <a:rPr lang="en-AU" dirty="0"/>
              <a:t>Well, it’s about a snowman who wears a magic hat and comes to life  and then dances around town! He has coal eyes and a carrot nose.</a:t>
            </a:r>
          </a:p>
          <a:p>
            <a:pPr algn="l"/>
            <a:endParaRPr lang="en-AU" sz="400" dirty="0">
              <a:solidFill>
                <a:srgbClr val="FFFF00"/>
              </a:solidFill>
            </a:endParaRPr>
          </a:p>
          <a:p>
            <a:pPr algn="l"/>
            <a:r>
              <a:rPr lang="en-AU" dirty="0">
                <a:solidFill>
                  <a:srgbClr val="FFFF00"/>
                </a:solidFill>
              </a:rPr>
              <a:t>Children: </a:t>
            </a:r>
            <a:r>
              <a:rPr lang="en-AU" dirty="0"/>
              <a:t> A magic hat? A living snowman? Wouldn’t he melt during summer or if he went inside? It sounds like a very strange story.</a:t>
            </a:r>
          </a:p>
          <a:p>
            <a:pPr algn="l"/>
            <a:endParaRPr lang="en-AU" sz="600" dirty="0"/>
          </a:p>
          <a:p>
            <a:pPr algn="l"/>
            <a:r>
              <a:rPr lang="en-AU" dirty="0">
                <a:solidFill>
                  <a:srgbClr val="FFFF00"/>
                </a:solidFill>
              </a:rPr>
              <a:t>Grandpa: </a:t>
            </a:r>
            <a:r>
              <a:rPr lang="en-AU" dirty="0"/>
              <a:t>Ok, how about the story of Rudolph? He’s a magical flying reindeer with a glowing nose who leads a flying gift sleigh in </a:t>
            </a:r>
            <a:r>
              <a:rPr lang="en-AU"/>
              <a:t>the fog.</a:t>
            </a:r>
            <a:endParaRPr lang="en-AU" dirty="0"/>
          </a:p>
          <a:p>
            <a:pPr algn="l"/>
            <a:endParaRPr lang="en-AU" sz="400" dirty="0"/>
          </a:p>
          <a:p>
            <a:pPr algn="l"/>
            <a:r>
              <a:rPr lang="en-AU" dirty="0">
                <a:solidFill>
                  <a:srgbClr val="FFFF00"/>
                </a:solidFill>
              </a:rPr>
              <a:t>Children: </a:t>
            </a:r>
            <a:r>
              <a:rPr lang="en-AU" dirty="0"/>
              <a:t>Where do you get these crazy stories?</a:t>
            </a:r>
          </a:p>
          <a:p>
            <a:pPr algn="l"/>
            <a:endParaRPr lang="en-AU" dirty="0"/>
          </a:p>
        </p:txBody>
      </p:sp>
      <p:sp>
        <p:nvSpPr>
          <p:cNvPr id="15" name="TextBox 14">
            <a:extLst>
              <a:ext uri="{FF2B5EF4-FFF2-40B4-BE49-F238E27FC236}">
                <a16:creationId xmlns:a16="http://schemas.microsoft.com/office/drawing/2014/main" id="{4CF04021-E773-4B1A-8C02-2D13919FEA25}"/>
              </a:ext>
            </a:extLst>
          </p:cNvPr>
          <p:cNvSpPr txBox="1"/>
          <p:nvPr/>
        </p:nvSpPr>
        <p:spPr>
          <a:xfrm>
            <a:off x="6453487" y="-103402"/>
            <a:ext cx="6918523" cy="830997"/>
          </a:xfrm>
          <a:prstGeom prst="rect">
            <a:avLst/>
          </a:prstGeom>
          <a:noFill/>
        </p:spPr>
        <p:txBody>
          <a:bodyPr wrap="square" rtlCol="0">
            <a:spAutoFit/>
          </a:bodyPr>
          <a:lstStyle/>
          <a:p>
            <a:r>
              <a:rPr lang="en-AU" sz="4800" dirty="0">
                <a:solidFill>
                  <a:srgbClr val="FF0000"/>
                </a:solidFill>
              </a:rPr>
              <a:t>Grandfather’s Stories</a:t>
            </a:r>
          </a:p>
        </p:txBody>
      </p:sp>
      <p:pic>
        <p:nvPicPr>
          <p:cNvPr id="5" name="Picture 4">
            <a:extLst>
              <a:ext uri="{FF2B5EF4-FFF2-40B4-BE49-F238E27FC236}">
                <a16:creationId xmlns:a16="http://schemas.microsoft.com/office/drawing/2014/main" id="{DA489C75-E734-4AFD-8FF5-D4180CCD6964}"/>
              </a:ext>
            </a:extLst>
          </p:cNvPr>
          <p:cNvPicPr>
            <a:picLocks noChangeAspect="1"/>
          </p:cNvPicPr>
          <p:nvPr/>
        </p:nvPicPr>
        <p:blipFill rotWithShape="1">
          <a:blip r:embed="rId2"/>
          <a:srcRect l="5473" t="3106"/>
          <a:stretch/>
        </p:blipFill>
        <p:spPr>
          <a:xfrm>
            <a:off x="102456" y="689092"/>
            <a:ext cx="5622029" cy="5466175"/>
          </a:xfrm>
          <a:prstGeom prst="rect">
            <a:avLst/>
          </a:prstGeom>
        </p:spPr>
      </p:pic>
      <p:sp>
        <p:nvSpPr>
          <p:cNvPr id="13" name="Rectangle 12">
            <a:extLst>
              <a:ext uri="{FF2B5EF4-FFF2-40B4-BE49-F238E27FC236}">
                <a16:creationId xmlns:a16="http://schemas.microsoft.com/office/drawing/2014/main" id="{45930FE9-B767-4E68-B78F-E3F7C0392CE9}"/>
              </a:ext>
            </a:extLst>
          </p:cNvPr>
          <p:cNvSpPr/>
          <p:nvPr/>
        </p:nvSpPr>
        <p:spPr>
          <a:xfrm>
            <a:off x="-17162" y="-45657"/>
            <a:ext cx="601447"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spTree>
    <p:extLst>
      <p:ext uri="{BB962C8B-B14F-4D97-AF65-F5344CB8AC3E}">
        <p14:creationId xmlns:p14="http://schemas.microsoft.com/office/powerpoint/2010/main" val="267389928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121452" y="1021893"/>
            <a:ext cx="5116017"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Reindeer: </a:t>
            </a:r>
            <a:r>
              <a:rPr lang="en-AU" dirty="0"/>
              <a:t>I can’t believe we have to work on Christmas Day! We should be home with our families.</a:t>
            </a:r>
          </a:p>
          <a:p>
            <a:pPr algn="l"/>
            <a:endParaRPr lang="en-AU" sz="600" dirty="0"/>
          </a:p>
          <a:p>
            <a:pPr algn="l"/>
            <a:r>
              <a:rPr lang="en-AU" dirty="0">
                <a:solidFill>
                  <a:srgbClr val="FFFF00"/>
                </a:solidFill>
              </a:rPr>
              <a:t>Snowman: </a:t>
            </a:r>
            <a:r>
              <a:rPr lang="en-AU" dirty="0"/>
              <a:t>But the children love talking to us and we help make the park more festive and merry.  Everyone likes the park reindeer and snowman!</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Reindeer: </a:t>
            </a:r>
            <a:r>
              <a:rPr lang="en-AU" dirty="0"/>
              <a:t> True, but these costumes are so heavy and hot. I can hardly see and I keep bumping into people.</a:t>
            </a:r>
          </a:p>
          <a:p>
            <a:pPr algn="l"/>
            <a:endParaRPr lang="en-AU" sz="600" dirty="0"/>
          </a:p>
          <a:p>
            <a:pPr algn="l"/>
            <a:r>
              <a:rPr lang="en-AU" dirty="0">
                <a:solidFill>
                  <a:srgbClr val="FFFF00"/>
                </a:solidFill>
              </a:rPr>
              <a:t>Snowman: </a:t>
            </a:r>
            <a:r>
              <a:rPr lang="en-AU" dirty="0"/>
              <a:t>You’ll get used to it. It isn’t so bad. And with the extra money we make we can go shopping on Boxing day and buy some great deals!</a:t>
            </a:r>
          </a:p>
        </p:txBody>
      </p:sp>
      <p:sp>
        <p:nvSpPr>
          <p:cNvPr id="15" name="TextBox 14">
            <a:extLst>
              <a:ext uri="{FF2B5EF4-FFF2-40B4-BE49-F238E27FC236}">
                <a16:creationId xmlns:a16="http://schemas.microsoft.com/office/drawing/2014/main" id="{4CF04021-E773-4B1A-8C02-2D13919FEA25}"/>
              </a:ext>
            </a:extLst>
          </p:cNvPr>
          <p:cNvSpPr txBox="1"/>
          <p:nvPr/>
        </p:nvSpPr>
        <p:spPr>
          <a:xfrm>
            <a:off x="55994" y="375669"/>
            <a:ext cx="5116018" cy="646331"/>
          </a:xfrm>
          <a:prstGeom prst="rect">
            <a:avLst/>
          </a:prstGeom>
          <a:noFill/>
        </p:spPr>
        <p:txBody>
          <a:bodyPr wrap="square" rtlCol="0">
            <a:spAutoFit/>
          </a:bodyPr>
          <a:lstStyle/>
          <a:p>
            <a:r>
              <a:rPr lang="en-AU" sz="3600" dirty="0">
                <a:solidFill>
                  <a:srgbClr val="FF0000"/>
                </a:solidFill>
              </a:rPr>
              <a:t>Working on Christmas </a:t>
            </a:r>
          </a:p>
        </p:txBody>
      </p:sp>
      <p:pic>
        <p:nvPicPr>
          <p:cNvPr id="3" name="Picture 2">
            <a:extLst>
              <a:ext uri="{FF2B5EF4-FFF2-40B4-BE49-F238E27FC236}">
                <a16:creationId xmlns:a16="http://schemas.microsoft.com/office/drawing/2014/main" id="{DFB55B6E-B3AC-4648-8FC3-02EE106949E4}"/>
              </a:ext>
            </a:extLst>
          </p:cNvPr>
          <p:cNvPicPr>
            <a:picLocks noChangeAspect="1"/>
          </p:cNvPicPr>
          <p:nvPr/>
        </p:nvPicPr>
        <p:blipFill>
          <a:blip r:embed="rId2"/>
          <a:stretch>
            <a:fillRect/>
          </a:stretch>
        </p:blipFill>
        <p:spPr>
          <a:xfrm>
            <a:off x="5358586" y="344559"/>
            <a:ext cx="6725206" cy="6154063"/>
          </a:xfrm>
          <a:prstGeom prst="rect">
            <a:avLst/>
          </a:prstGeom>
        </p:spPr>
      </p:pic>
      <p:sp>
        <p:nvSpPr>
          <p:cNvPr id="13" name="Rectangle 12">
            <a:extLst>
              <a:ext uri="{FF2B5EF4-FFF2-40B4-BE49-F238E27FC236}">
                <a16:creationId xmlns:a16="http://schemas.microsoft.com/office/drawing/2014/main" id="{61D29710-CE6D-4EA9-BD5E-EDD2975B10EA}"/>
              </a:ext>
            </a:extLst>
          </p:cNvPr>
          <p:cNvSpPr/>
          <p:nvPr/>
        </p:nvSpPr>
        <p:spPr>
          <a:xfrm>
            <a:off x="0" y="-73829"/>
            <a:ext cx="3370411"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Bonus Mini-Drama</a:t>
            </a:r>
          </a:p>
        </p:txBody>
      </p:sp>
    </p:spTree>
    <p:extLst>
      <p:ext uri="{BB962C8B-B14F-4D97-AF65-F5344CB8AC3E}">
        <p14:creationId xmlns:p14="http://schemas.microsoft.com/office/powerpoint/2010/main" val="394748743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BD494-57F5-4FE2-B3B1-5415D11790F0}"/>
              </a:ext>
            </a:extLst>
          </p:cNvPr>
          <p:cNvPicPr>
            <a:picLocks noChangeAspect="1"/>
          </p:cNvPicPr>
          <p:nvPr/>
        </p:nvPicPr>
        <p:blipFill rotWithShape="1">
          <a:blip r:embed="rId2"/>
          <a:srcRect t="9463" r="2" b="17384"/>
          <a:stretch/>
        </p:blipFill>
        <p:spPr>
          <a:xfrm>
            <a:off x="3413817" y="218208"/>
            <a:ext cx="8778183" cy="6421584"/>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2" name="TextBox 21">
            <a:extLst>
              <a:ext uri="{FF2B5EF4-FFF2-40B4-BE49-F238E27FC236}">
                <a16:creationId xmlns:a16="http://schemas.microsoft.com/office/drawing/2014/main" id="{820DC3AD-3931-4EBB-8FEB-B660E107F262}"/>
              </a:ext>
            </a:extLst>
          </p:cNvPr>
          <p:cNvSpPr txBox="1"/>
          <p:nvPr/>
        </p:nvSpPr>
        <p:spPr>
          <a:xfrm>
            <a:off x="75017" y="453483"/>
            <a:ext cx="3547248" cy="66171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4000" b="1" i="0" u="none" strike="noStrike" kern="0" cap="none" spc="0" normalizeH="0" baseline="0" noProof="0" dirty="0">
                <a:ln>
                  <a:noFill/>
                </a:ln>
                <a:solidFill>
                  <a:srgbClr val="C8903B"/>
                </a:solidFill>
                <a:effectLst/>
                <a:uLnTx/>
                <a:uFillTx/>
              </a:rPr>
              <a:t>A very merry Christmas to everyone in the OLR family.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800" b="1" i="0" u="none" strike="noStrike" kern="0" cap="none" spc="0" normalizeH="0" baseline="0" noProof="0" dirty="0">
              <a:ln>
                <a:noFill/>
              </a:ln>
              <a:solidFill>
                <a:srgbClr val="C8903B"/>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AU" sz="4000" b="1" kern="0" dirty="0">
                <a:solidFill>
                  <a:srgbClr val="C8903B"/>
                </a:solidFill>
              </a:rPr>
              <a:t>Wishing you a happy and healthy holiday and all the best in 2023!</a:t>
            </a:r>
            <a:endParaRPr kumimoji="0" lang="en-AU" sz="4000" b="1" i="0" u="none" strike="noStrike" kern="0" cap="none" spc="0" normalizeH="0" baseline="0" noProof="0" dirty="0">
              <a:ln>
                <a:noFill/>
              </a:ln>
              <a:solidFill>
                <a:srgbClr val="C8903B"/>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08599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334C01CA-6869-440F-80A8-CB8A5FB20EA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1AD9DB8-549F-4C53-9C8C-8956CF5D1EDA}"/>
              </a:ext>
            </a:extLst>
          </p:cNvPr>
          <p:cNvSpPr/>
          <p:nvPr/>
        </p:nvSpPr>
        <p:spPr>
          <a:xfrm>
            <a:off x="3952731" y="3793067"/>
            <a:ext cx="4286538" cy="2321984"/>
          </a:xfrm>
          <a:prstGeom prst="rect">
            <a:avLst/>
          </a:prstGeom>
          <a:solidFill>
            <a:srgbClr val="00B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dirty="0"/>
              <a:t>12 Christmas Mini-Dramas</a:t>
            </a:r>
          </a:p>
        </p:txBody>
      </p:sp>
    </p:spTree>
    <p:extLst>
      <p:ext uri="{BB962C8B-B14F-4D97-AF65-F5344CB8AC3E}">
        <p14:creationId xmlns:p14="http://schemas.microsoft.com/office/powerpoint/2010/main" val="354268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7236955" y="990600"/>
            <a:ext cx="4674845" cy="59696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Santa: </a:t>
            </a:r>
            <a:r>
              <a:rPr lang="en-AU" dirty="0"/>
              <a:t>Ho Ho Ho- Merry Christmas! What is your name little boy? Have you been good this year?</a:t>
            </a:r>
          </a:p>
          <a:p>
            <a:pPr algn="l"/>
            <a:endParaRPr lang="en-AU" sz="800" dirty="0"/>
          </a:p>
          <a:p>
            <a:pPr algn="l"/>
            <a:r>
              <a:rPr lang="en-AU" dirty="0">
                <a:solidFill>
                  <a:srgbClr val="FFFF00"/>
                </a:solidFill>
              </a:rPr>
              <a:t>Tommy: </a:t>
            </a:r>
            <a:r>
              <a:rPr lang="en-AU" dirty="0"/>
              <a:t>Hello, Santa. My name is Tommy and I have been VERY good this year. I always do my homework and keep my room neat.</a:t>
            </a:r>
          </a:p>
          <a:p>
            <a:pPr algn="l"/>
            <a:endParaRPr lang="en-AU" sz="800" dirty="0"/>
          </a:p>
          <a:p>
            <a:pPr algn="l"/>
            <a:r>
              <a:rPr lang="en-AU" dirty="0">
                <a:solidFill>
                  <a:srgbClr val="FFFF00"/>
                </a:solidFill>
              </a:rPr>
              <a:t>Santa: </a:t>
            </a:r>
            <a:r>
              <a:rPr lang="en-AU" dirty="0"/>
              <a:t>That is fantastic! What would you like for Christmas this year?</a:t>
            </a:r>
          </a:p>
          <a:p>
            <a:pPr algn="l"/>
            <a:endParaRPr lang="en-AU" sz="400" dirty="0"/>
          </a:p>
          <a:p>
            <a:pPr algn="l"/>
            <a:r>
              <a:rPr lang="en-AU" dirty="0">
                <a:solidFill>
                  <a:srgbClr val="FFFF00"/>
                </a:solidFill>
              </a:rPr>
              <a:t>Tommy: </a:t>
            </a:r>
            <a:r>
              <a:rPr lang="en-AU" dirty="0"/>
              <a:t> I’ve already sent you a letter with my list. Didn’t you get it? Hey, are you the real Santa?</a:t>
            </a:r>
          </a:p>
          <a:p>
            <a:pPr algn="l"/>
            <a:endParaRPr lang="en-AU" sz="400" dirty="0"/>
          </a:p>
          <a:p>
            <a:pPr algn="l"/>
            <a:r>
              <a:rPr lang="en-AU" dirty="0">
                <a:solidFill>
                  <a:srgbClr val="FFFF00"/>
                </a:solidFill>
              </a:rPr>
              <a:t> Santa: </a:t>
            </a:r>
            <a:r>
              <a:rPr lang="en-AU" dirty="0"/>
              <a:t>Yes, of course. I am just old and sometimes forget things.</a:t>
            </a:r>
          </a:p>
          <a:p>
            <a:pPr algn="l"/>
            <a:endParaRPr lang="en-AU" dirty="0"/>
          </a:p>
        </p:txBody>
      </p:sp>
      <p:sp>
        <p:nvSpPr>
          <p:cNvPr id="15" name="TextBox 14">
            <a:extLst>
              <a:ext uri="{FF2B5EF4-FFF2-40B4-BE49-F238E27FC236}">
                <a16:creationId xmlns:a16="http://schemas.microsoft.com/office/drawing/2014/main" id="{4CF04021-E773-4B1A-8C02-2D13919FEA25}"/>
              </a:ext>
            </a:extLst>
          </p:cNvPr>
          <p:cNvSpPr txBox="1"/>
          <p:nvPr/>
        </p:nvSpPr>
        <p:spPr>
          <a:xfrm>
            <a:off x="7183137" y="9756"/>
            <a:ext cx="6918523" cy="923330"/>
          </a:xfrm>
          <a:prstGeom prst="rect">
            <a:avLst/>
          </a:prstGeom>
          <a:noFill/>
        </p:spPr>
        <p:txBody>
          <a:bodyPr wrap="square" rtlCol="0">
            <a:spAutoFit/>
          </a:bodyPr>
          <a:lstStyle/>
          <a:p>
            <a:r>
              <a:rPr lang="en-AU" sz="5400" dirty="0">
                <a:solidFill>
                  <a:srgbClr val="FF0000"/>
                </a:solidFill>
              </a:rPr>
              <a:t>Talking to Santa</a:t>
            </a:r>
          </a:p>
        </p:txBody>
      </p:sp>
      <p:pic>
        <p:nvPicPr>
          <p:cNvPr id="2" name="Picture 1">
            <a:extLst>
              <a:ext uri="{FF2B5EF4-FFF2-40B4-BE49-F238E27FC236}">
                <a16:creationId xmlns:a16="http://schemas.microsoft.com/office/drawing/2014/main" id="{927142D4-6D7B-49A7-9859-3B0D5673DDA9}"/>
              </a:ext>
            </a:extLst>
          </p:cNvPr>
          <p:cNvPicPr>
            <a:picLocks noChangeAspect="1"/>
          </p:cNvPicPr>
          <p:nvPr/>
        </p:nvPicPr>
        <p:blipFill rotWithShape="1">
          <a:blip r:embed="rId2"/>
          <a:srcRect l="14231" r="15985"/>
          <a:stretch/>
        </p:blipFill>
        <p:spPr>
          <a:xfrm>
            <a:off x="280200" y="543961"/>
            <a:ext cx="6804583" cy="5811144"/>
          </a:xfrm>
          <a:prstGeom prst="rect">
            <a:avLst/>
          </a:prstGeom>
        </p:spPr>
      </p:pic>
      <p:sp>
        <p:nvSpPr>
          <p:cNvPr id="3" name="Rectangle 2">
            <a:extLst>
              <a:ext uri="{FF2B5EF4-FFF2-40B4-BE49-F238E27FC236}">
                <a16:creationId xmlns:a16="http://schemas.microsoft.com/office/drawing/2014/main" id="{45417012-5BF2-4973-B333-BF8E29A5E393}"/>
              </a:ext>
            </a:extLst>
          </p:cNvPr>
          <p:cNvSpPr/>
          <p:nvPr/>
        </p:nvSpPr>
        <p:spPr>
          <a:xfrm>
            <a:off x="87973" y="-50116"/>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p>
        </p:txBody>
      </p:sp>
      <p:sp>
        <p:nvSpPr>
          <p:cNvPr id="11" name="Rectangle 10"/>
          <p:cNvSpPr/>
          <p:nvPr/>
        </p:nvSpPr>
        <p:spPr>
          <a:xfrm>
            <a:off x="7236955" y="771988"/>
            <a:ext cx="4745495" cy="5971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u="sng" dirty="0">
                <a:solidFill>
                  <a:srgbClr val="FFFF00"/>
                </a:solidFill>
              </a:rPr>
              <a:t>Picture Speculation</a:t>
            </a:r>
          </a:p>
          <a:p>
            <a:pPr algn="ctr"/>
            <a:endParaRPr lang="en-AU" dirty="0"/>
          </a:p>
          <a:p>
            <a:pPr marL="457200" indent="-276225">
              <a:buFont typeface="Arial" panose="020B0604020202020204" pitchFamily="34" charset="0"/>
              <a:buChar char="•"/>
            </a:pPr>
            <a:r>
              <a:rPr lang="en-AU" sz="2800" dirty="0"/>
              <a:t>Describe the picture</a:t>
            </a:r>
          </a:p>
          <a:p>
            <a:pPr marL="457200" indent="-276225">
              <a:buFont typeface="Arial" panose="020B0604020202020204" pitchFamily="34" charset="0"/>
              <a:buChar char="•"/>
            </a:pPr>
            <a:r>
              <a:rPr lang="en-AU" sz="2800" dirty="0"/>
              <a:t>Tell a story</a:t>
            </a:r>
          </a:p>
          <a:p>
            <a:pPr marL="457200" indent="-276225">
              <a:buFont typeface="Arial" panose="020B0604020202020204" pitchFamily="34" charset="0"/>
              <a:buChar char="•"/>
            </a:pPr>
            <a:r>
              <a:rPr lang="en-AU" sz="2800" dirty="0"/>
              <a:t>Imagine what is happening</a:t>
            </a:r>
          </a:p>
          <a:p>
            <a:pPr marL="457200" indent="-276225">
              <a:buFont typeface="Arial" panose="020B0604020202020204" pitchFamily="34" charset="0"/>
              <a:buChar char="•"/>
            </a:pPr>
            <a:r>
              <a:rPr lang="en-AU" sz="2800" dirty="0"/>
              <a:t>Be creative!</a:t>
            </a:r>
          </a:p>
        </p:txBody>
      </p:sp>
    </p:spTree>
    <p:extLst>
      <p:ext uri="{BB962C8B-B14F-4D97-AF65-F5344CB8AC3E}">
        <p14:creationId xmlns:p14="http://schemas.microsoft.com/office/powerpoint/2010/main" val="26032246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205117" y="1064691"/>
            <a:ext cx="4435395"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Ms Lee: </a:t>
            </a:r>
            <a:r>
              <a:rPr lang="en-AU" dirty="0"/>
              <a:t>What a cold and windy winter night! Thanks for coming over for a chat.</a:t>
            </a:r>
          </a:p>
          <a:p>
            <a:pPr algn="l"/>
            <a:endParaRPr lang="en-AU" sz="1000" dirty="0"/>
          </a:p>
          <a:p>
            <a:pPr algn="l"/>
            <a:r>
              <a:rPr lang="en-AU" dirty="0">
                <a:solidFill>
                  <a:srgbClr val="FFFF00"/>
                </a:solidFill>
              </a:rPr>
              <a:t>Ms Chan: </a:t>
            </a:r>
            <a:r>
              <a:rPr lang="en-AU" dirty="0"/>
              <a:t>Well, thanks for inviting me. I like to get out and visit my friends during the holidays. I really like your house decorations!</a:t>
            </a:r>
          </a:p>
          <a:p>
            <a:pPr algn="l"/>
            <a:endParaRPr lang="en-AU" sz="10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Ms Lee: </a:t>
            </a:r>
            <a:r>
              <a:rPr lang="en-AU" dirty="0"/>
              <a:t>Thank you. I’ve made some fresh popcorn and hot chocolate for us to enjoy.</a:t>
            </a:r>
            <a:endParaRPr lang="en-AU" sz="1000" dirty="0"/>
          </a:p>
          <a:p>
            <a:pPr algn="l"/>
            <a:r>
              <a:rPr lang="en-AU" dirty="0">
                <a:solidFill>
                  <a:srgbClr val="FFFF00"/>
                </a:solidFill>
              </a:rPr>
              <a:t>Ms Chan: </a:t>
            </a:r>
            <a:r>
              <a:rPr lang="en-AU" dirty="0"/>
              <a:t> How nice. The popcorn smells great and I think the hot chocolate will warm me up. </a:t>
            </a:r>
          </a:p>
        </p:txBody>
      </p:sp>
      <p:sp>
        <p:nvSpPr>
          <p:cNvPr id="15" name="TextBox 14">
            <a:extLst>
              <a:ext uri="{FF2B5EF4-FFF2-40B4-BE49-F238E27FC236}">
                <a16:creationId xmlns:a16="http://schemas.microsoft.com/office/drawing/2014/main" id="{4CF04021-E773-4B1A-8C02-2D13919FEA25}"/>
              </a:ext>
            </a:extLst>
          </p:cNvPr>
          <p:cNvSpPr txBox="1"/>
          <p:nvPr/>
        </p:nvSpPr>
        <p:spPr>
          <a:xfrm>
            <a:off x="61632" y="375669"/>
            <a:ext cx="5116018" cy="646331"/>
          </a:xfrm>
          <a:prstGeom prst="rect">
            <a:avLst/>
          </a:prstGeom>
          <a:noFill/>
        </p:spPr>
        <p:txBody>
          <a:bodyPr wrap="square" rtlCol="0">
            <a:spAutoFit/>
          </a:bodyPr>
          <a:lstStyle/>
          <a:p>
            <a:r>
              <a:rPr lang="en-AU" sz="3600" dirty="0">
                <a:solidFill>
                  <a:srgbClr val="FF0000"/>
                </a:solidFill>
              </a:rPr>
              <a:t>A Warm Holiday Snack</a:t>
            </a:r>
          </a:p>
        </p:txBody>
      </p:sp>
      <p:pic>
        <p:nvPicPr>
          <p:cNvPr id="11" name="Picture 10">
            <a:extLst>
              <a:ext uri="{FF2B5EF4-FFF2-40B4-BE49-F238E27FC236}">
                <a16:creationId xmlns:a16="http://schemas.microsoft.com/office/drawing/2014/main" id="{10902C37-14D1-4D1A-91ED-EE24A6DAF997}"/>
              </a:ext>
            </a:extLst>
          </p:cNvPr>
          <p:cNvPicPr>
            <a:picLocks noChangeAspect="1"/>
          </p:cNvPicPr>
          <p:nvPr/>
        </p:nvPicPr>
        <p:blipFill rotWithShape="1">
          <a:blip r:embed="rId2"/>
          <a:srcRect l="16288" r="8031"/>
          <a:stretch/>
        </p:blipFill>
        <p:spPr>
          <a:xfrm>
            <a:off x="4874744" y="344559"/>
            <a:ext cx="7167221" cy="6324601"/>
          </a:xfrm>
          <a:prstGeom prst="rect">
            <a:avLst/>
          </a:prstGeom>
        </p:spPr>
      </p:pic>
      <p:sp>
        <p:nvSpPr>
          <p:cNvPr id="13" name="Rectangle 12">
            <a:extLst>
              <a:ext uri="{FF2B5EF4-FFF2-40B4-BE49-F238E27FC236}">
                <a16:creationId xmlns:a16="http://schemas.microsoft.com/office/drawing/2014/main" id="{41CA598A-2C65-47C5-B0F4-0E2D81A4CB88}"/>
              </a:ext>
            </a:extLst>
          </p:cNvPr>
          <p:cNvSpPr/>
          <p:nvPr/>
        </p:nvSpPr>
        <p:spPr>
          <a:xfrm>
            <a:off x="61632" y="-62591"/>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Tree>
    <p:extLst>
      <p:ext uri="{BB962C8B-B14F-4D97-AF65-F5344CB8AC3E}">
        <p14:creationId xmlns:p14="http://schemas.microsoft.com/office/powerpoint/2010/main" val="375699028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6599952" y="828654"/>
            <a:ext cx="5401763" cy="63986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Catherine: </a:t>
            </a:r>
            <a:r>
              <a:rPr lang="en-AU" dirty="0"/>
              <a:t>What beautiful decorations in the park. I’m glad we came out to see the Christmas sights! Some people are even singing traditional Christmas carols!</a:t>
            </a:r>
          </a:p>
          <a:p>
            <a:pPr algn="l">
              <a:lnSpc>
                <a:spcPct val="100000"/>
              </a:lnSpc>
            </a:pPr>
            <a:endParaRPr lang="en-AU" sz="800" dirty="0"/>
          </a:p>
          <a:p>
            <a:pPr algn="l"/>
            <a:r>
              <a:rPr lang="en-AU" dirty="0">
                <a:solidFill>
                  <a:srgbClr val="FFFF00"/>
                </a:solidFill>
              </a:rPr>
              <a:t>Annie: </a:t>
            </a:r>
            <a:r>
              <a:rPr lang="en-AU" dirty="0"/>
              <a:t>Yes, I love the energy and excitement of the holidays.  Look at this tree! Where did they find such a big tree in Hong Kong?</a:t>
            </a:r>
          </a:p>
          <a:p>
            <a:pPr algn="l"/>
            <a:endParaRPr lang="en-AU" sz="800" dirty="0"/>
          </a:p>
          <a:p>
            <a:pPr algn="l"/>
            <a:r>
              <a:rPr lang="en-AU" dirty="0">
                <a:solidFill>
                  <a:srgbClr val="FFFF00"/>
                </a:solidFill>
              </a:rPr>
              <a:t>Catherine: </a:t>
            </a:r>
            <a:r>
              <a:rPr lang="en-AU" dirty="0"/>
              <a:t> It is rather beautiful. Can you see under the tree there are some donation boxes to give food to the needy.</a:t>
            </a:r>
          </a:p>
          <a:p>
            <a:pPr algn="l"/>
            <a:endParaRPr lang="en-AU" sz="400" dirty="0">
              <a:solidFill>
                <a:srgbClr val="FFFF00"/>
              </a:solidFill>
            </a:endParaRPr>
          </a:p>
          <a:p>
            <a:pPr algn="l"/>
            <a:r>
              <a:rPr lang="en-AU" dirty="0">
                <a:solidFill>
                  <a:srgbClr val="FFFF00"/>
                </a:solidFill>
              </a:rPr>
              <a:t>Annie: </a:t>
            </a:r>
            <a:r>
              <a:rPr lang="en-AU" dirty="0"/>
              <a:t>What a wonderful idea! Let’s go shopping right now so we can help.  After all, Christmas is a time for giving.</a:t>
            </a:r>
          </a:p>
        </p:txBody>
      </p:sp>
      <p:sp>
        <p:nvSpPr>
          <p:cNvPr id="15" name="TextBox 14">
            <a:extLst>
              <a:ext uri="{FF2B5EF4-FFF2-40B4-BE49-F238E27FC236}">
                <a16:creationId xmlns:a16="http://schemas.microsoft.com/office/drawing/2014/main" id="{4CF04021-E773-4B1A-8C02-2D13919FEA25}"/>
              </a:ext>
            </a:extLst>
          </p:cNvPr>
          <p:cNvSpPr txBox="1"/>
          <p:nvPr/>
        </p:nvSpPr>
        <p:spPr>
          <a:xfrm>
            <a:off x="6859668" y="-2343"/>
            <a:ext cx="6918523" cy="830997"/>
          </a:xfrm>
          <a:prstGeom prst="rect">
            <a:avLst/>
          </a:prstGeom>
          <a:noFill/>
        </p:spPr>
        <p:txBody>
          <a:bodyPr wrap="square" rtlCol="0">
            <a:spAutoFit/>
          </a:bodyPr>
          <a:lstStyle/>
          <a:p>
            <a:r>
              <a:rPr lang="en-AU" sz="4800" dirty="0">
                <a:solidFill>
                  <a:srgbClr val="FF0000"/>
                </a:solidFill>
              </a:rPr>
              <a:t>A Time for Giving</a:t>
            </a:r>
          </a:p>
        </p:txBody>
      </p:sp>
      <p:pic>
        <p:nvPicPr>
          <p:cNvPr id="2" name="Picture 1">
            <a:extLst>
              <a:ext uri="{FF2B5EF4-FFF2-40B4-BE49-F238E27FC236}">
                <a16:creationId xmlns:a16="http://schemas.microsoft.com/office/drawing/2014/main" id="{56B3D4B7-0BA4-4E8D-9313-5EB9D7C95027}"/>
              </a:ext>
            </a:extLst>
          </p:cNvPr>
          <p:cNvPicPr>
            <a:picLocks noChangeAspect="1"/>
          </p:cNvPicPr>
          <p:nvPr/>
        </p:nvPicPr>
        <p:blipFill>
          <a:blip r:embed="rId2"/>
          <a:stretch>
            <a:fillRect/>
          </a:stretch>
        </p:blipFill>
        <p:spPr>
          <a:xfrm>
            <a:off x="155723" y="412111"/>
            <a:ext cx="6304721" cy="6304721"/>
          </a:xfrm>
          <a:prstGeom prst="rect">
            <a:avLst/>
          </a:prstGeom>
        </p:spPr>
      </p:pic>
      <p:sp>
        <p:nvSpPr>
          <p:cNvPr id="11" name="Rectangle 10">
            <a:extLst>
              <a:ext uri="{FF2B5EF4-FFF2-40B4-BE49-F238E27FC236}">
                <a16:creationId xmlns:a16="http://schemas.microsoft.com/office/drawing/2014/main" id="{2B68B9F6-717C-4524-8297-AC5B0547F3A7}"/>
              </a:ext>
            </a:extLst>
          </p:cNvPr>
          <p:cNvSpPr/>
          <p:nvPr/>
        </p:nvSpPr>
        <p:spPr>
          <a:xfrm>
            <a:off x="87033" y="-54124"/>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Tree>
    <p:extLst>
      <p:ext uri="{BB962C8B-B14F-4D97-AF65-F5344CB8AC3E}">
        <p14:creationId xmlns:p14="http://schemas.microsoft.com/office/powerpoint/2010/main" val="109896790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hat&#10;&#10;Description automatically generated">
            <a:extLst>
              <a:ext uri="{FF2B5EF4-FFF2-40B4-BE49-F238E27FC236}">
                <a16:creationId xmlns:a16="http://schemas.microsoft.com/office/drawing/2014/main" id="{2EFD4A28-AD24-48C2-B129-8043F04A823D}"/>
              </a:ext>
            </a:extLst>
          </p:cNvPr>
          <p:cNvPicPr>
            <a:picLocks noChangeAspect="1"/>
          </p:cNvPicPr>
          <p:nvPr/>
        </p:nvPicPr>
        <p:blipFill rotWithShape="1">
          <a:blip r:embed="rId2"/>
          <a:srcRect l="26459" r="8904"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23274" y="1034116"/>
            <a:ext cx="4435395"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Susan: </a:t>
            </a:r>
            <a:r>
              <a:rPr lang="en-AU" dirty="0"/>
              <a:t>What a nice Christmas present. I love the red paper on the box. I wonder what’s inside.</a:t>
            </a:r>
          </a:p>
          <a:p>
            <a:pPr algn="l"/>
            <a:endParaRPr lang="en-AU" sz="1000" dirty="0"/>
          </a:p>
          <a:p>
            <a:pPr algn="l"/>
            <a:r>
              <a:rPr lang="en-AU" dirty="0">
                <a:solidFill>
                  <a:srgbClr val="FFFF00"/>
                </a:solidFill>
              </a:rPr>
              <a:t>Mother: </a:t>
            </a:r>
            <a:r>
              <a:rPr lang="en-AU" dirty="0"/>
              <a:t>I’m glad you like it. I was up all last night wrapping presents. Go on- open it.</a:t>
            </a:r>
          </a:p>
          <a:p>
            <a:pPr algn="l"/>
            <a:endParaRPr lang="en-AU" sz="1000" dirty="0"/>
          </a:p>
          <a:p>
            <a:pPr algn="l"/>
            <a:r>
              <a:rPr lang="en-AU" dirty="0">
                <a:solidFill>
                  <a:srgbClr val="FFFF00"/>
                </a:solidFill>
              </a:rPr>
              <a:t>Susan: </a:t>
            </a:r>
            <a:r>
              <a:rPr lang="en-AU" dirty="0"/>
              <a:t>Wow!  A book about wild animals. You know how much I love animals. Thank you so much!</a:t>
            </a:r>
          </a:p>
          <a:p>
            <a:pPr algn="l"/>
            <a:endParaRPr lang="en-AU" sz="1000" dirty="0"/>
          </a:p>
          <a:p>
            <a:pPr algn="l"/>
            <a:r>
              <a:rPr lang="en-AU" dirty="0">
                <a:solidFill>
                  <a:srgbClr val="FFFF00"/>
                </a:solidFill>
              </a:rPr>
              <a:t>Mother: </a:t>
            </a:r>
            <a:r>
              <a:rPr lang="en-AU" dirty="0"/>
              <a:t> You are very welcome, my dear daughter. You have been such a good girl this year so I wanted to find something special.</a:t>
            </a:r>
          </a:p>
        </p:txBody>
      </p:sp>
      <p:sp>
        <p:nvSpPr>
          <p:cNvPr id="15" name="TextBox 14">
            <a:extLst>
              <a:ext uri="{FF2B5EF4-FFF2-40B4-BE49-F238E27FC236}">
                <a16:creationId xmlns:a16="http://schemas.microsoft.com/office/drawing/2014/main" id="{4CF04021-E773-4B1A-8C02-2D13919FEA25}"/>
              </a:ext>
            </a:extLst>
          </p:cNvPr>
          <p:cNvSpPr txBox="1"/>
          <p:nvPr/>
        </p:nvSpPr>
        <p:spPr>
          <a:xfrm>
            <a:off x="23274" y="410611"/>
            <a:ext cx="5116018" cy="646331"/>
          </a:xfrm>
          <a:prstGeom prst="rect">
            <a:avLst/>
          </a:prstGeom>
          <a:noFill/>
        </p:spPr>
        <p:txBody>
          <a:bodyPr wrap="square" rtlCol="0">
            <a:spAutoFit/>
          </a:bodyPr>
          <a:lstStyle/>
          <a:p>
            <a:r>
              <a:rPr lang="en-AU" sz="3600" dirty="0">
                <a:solidFill>
                  <a:srgbClr val="FF0000"/>
                </a:solidFill>
              </a:rPr>
              <a:t>The Christmas Present</a:t>
            </a:r>
          </a:p>
        </p:txBody>
      </p:sp>
      <p:sp>
        <p:nvSpPr>
          <p:cNvPr id="18" name="Rectangle 17">
            <a:extLst>
              <a:ext uri="{FF2B5EF4-FFF2-40B4-BE49-F238E27FC236}">
                <a16:creationId xmlns:a16="http://schemas.microsoft.com/office/drawing/2014/main" id="{B4A7EFAE-4AAD-48FD-9909-0D837F6912BE}"/>
              </a:ext>
            </a:extLst>
          </p:cNvPr>
          <p:cNvSpPr/>
          <p:nvPr/>
        </p:nvSpPr>
        <p:spPr>
          <a:xfrm>
            <a:off x="61632" y="-62591"/>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p>
        </p:txBody>
      </p:sp>
    </p:spTree>
    <p:extLst>
      <p:ext uri="{BB962C8B-B14F-4D97-AF65-F5344CB8AC3E}">
        <p14:creationId xmlns:p14="http://schemas.microsoft.com/office/powerpoint/2010/main" val="51038647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6537182" y="1063032"/>
            <a:ext cx="5544752" cy="63986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Santa Decoration:</a:t>
            </a:r>
            <a:r>
              <a:rPr lang="en-AU" dirty="0"/>
              <a:t> Merry Christmas Golden Ball. It’s nice to be out of the box and hanging on the tree again. How are you?</a:t>
            </a:r>
          </a:p>
          <a:p>
            <a:pPr algn="l">
              <a:lnSpc>
                <a:spcPct val="100000"/>
              </a:lnSpc>
            </a:pPr>
            <a:endParaRPr lang="en-AU" sz="800" dirty="0"/>
          </a:p>
          <a:p>
            <a:pPr algn="l"/>
            <a:r>
              <a:rPr lang="en-AU" dirty="0">
                <a:solidFill>
                  <a:srgbClr val="FFFF00"/>
                </a:solidFill>
              </a:rPr>
              <a:t>Golden Ball: </a:t>
            </a:r>
            <a:r>
              <a:rPr lang="en-AU" dirty="0"/>
              <a:t>Hello, Santa. I am so excited that it is Christmas! I’m glad we are at the top of the tree. Last year I was at the bottom and the cat kept hitting me.</a:t>
            </a:r>
          </a:p>
          <a:p>
            <a:pPr algn="l"/>
            <a:endParaRPr lang="en-AU" sz="800" dirty="0"/>
          </a:p>
          <a:p>
            <a:pPr algn="l"/>
            <a:r>
              <a:rPr lang="en-AU" dirty="0">
                <a:solidFill>
                  <a:srgbClr val="FFFF00"/>
                </a:solidFill>
              </a:rPr>
              <a:t>Santa: </a:t>
            </a:r>
            <a:r>
              <a:rPr lang="en-AU" dirty="0"/>
              <a:t>What a naughty cat! Yes, I like the top of the tree as well. I can see much more of the house  and family.</a:t>
            </a:r>
          </a:p>
          <a:p>
            <a:pPr algn="l"/>
            <a:endParaRPr lang="en-AU" sz="400" dirty="0">
              <a:solidFill>
                <a:srgbClr val="FFFF00"/>
              </a:solidFill>
            </a:endParaRPr>
          </a:p>
          <a:p>
            <a:pPr algn="l"/>
            <a:r>
              <a:rPr lang="en-AU" dirty="0">
                <a:solidFill>
                  <a:srgbClr val="FFFF00"/>
                </a:solidFill>
              </a:rPr>
              <a:t>Golden Ball: </a:t>
            </a:r>
            <a:r>
              <a:rPr lang="en-AU" dirty="0"/>
              <a:t> That is true. I love watching the children open their presents in the morning! What a merry Christmas!</a:t>
            </a:r>
          </a:p>
        </p:txBody>
      </p:sp>
      <p:sp>
        <p:nvSpPr>
          <p:cNvPr id="15" name="TextBox 14">
            <a:extLst>
              <a:ext uri="{FF2B5EF4-FFF2-40B4-BE49-F238E27FC236}">
                <a16:creationId xmlns:a16="http://schemas.microsoft.com/office/drawing/2014/main" id="{4CF04021-E773-4B1A-8C02-2D13919FEA25}"/>
              </a:ext>
            </a:extLst>
          </p:cNvPr>
          <p:cNvSpPr txBox="1"/>
          <p:nvPr/>
        </p:nvSpPr>
        <p:spPr>
          <a:xfrm>
            <a:off x="6392707" y="-361"/>
            <a:ext cx="6918523" cy="923330"/>
          </a:xfrm>
          <a:prstGeom prst="rect">
            <a:avLst/>
          </a:prstGeom>
          <a:noFill/>
        </p:spPr>
        <p:txBody>
          <a:bodyPr wrap="square" rtlCol="0">
            <a:spAutoFit/>
          </a:bodyPr>
          <a:lstStyle/>
          <a:p>
            <a:r>
              <a:rPr lang="en-AU" sz="5400" dirty="0">
                <a:solidFill>
                  <a:srgbClr val="FF0000"/>
                </a:solidFill>
              </a:rPr>
              <a:t>Talking Decorations</a:t>
            </a:r>
          </a:p>
        </p:txBody>
      </p:sp>
      <p:pic>
        <p:nvPicPr>
          <p:cNvPr id="3" name="Picture 2">
            <a:extLst>
              <a:ext uri="{FF2B5EF4-FFF2-40B4-BE49-F238E27FC236}">
                <a16:creationId xmlns:a16="http://schemas.microsoft.com/office/drawing/2014/main" id="{C046D11A-FDFD-4B7E-AB41-62816CF2849A}"/>
              </a:ext>
            </a:extLst>
          </p:cNvPr>
          <p:cNvPicPr>
            <a:picLocks noChangeAspect="1"/>
          </p:cNvPicPr>
          <p:nvPr/>
        </p:nvPicPr>
        <p:blipFill>
          <a:blip r:embed="rId2"/>
          <a:stretch>
            <a:fillRect/>
          </a:stretch>
        </p:blipFill>
        <p:spPr>
          <a:xfrm>
            <a:off x="36592" y="549480"/>
            <a:ext cx="6356116" cy="6006303"/>
          </a:xfrm>
          <a:prstGeom prst="rect">
            <a:avLst/>
          </a:prstGeom>
        </p:spPr>
      </p:pic>
      <p:sp>
        <p:nvSpPr>
          <p:cNvPr id="11" name="Rectangle 10">
            <a:extLst>
              <a:ext uri="{FF2B5EF4-FFF2-40B4-BE49-F238E27FC236}">
                <a16:creationId xmlns:a16="http://schemas.microsoft.com/office/drawing/2014/main" id="{B459BAAE-B72C-405E-9C0A-32C934C5F5B6}"/>
              </a:ext>
            </a:extLst>
          </p:cNvPr>
          <p:cNvSpPr/>
          <p:nvPr/>
        </p:nvSpPr>
        <p:spPr>
          <a:xfrm>
            <a:off x="61632" y="-62591"/>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spTree>
    <p:extLst>
      <p:ext uri="{BB962C8B-B14F-4D97-AF65-F5344CB8AC3E}">
        <p14:creationId xmlns:p14="http://schemas.microsoft.com/office/powerpoint/2010/main" val="34908139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80898" y="1002267"/>
            <a:ext cx="5524035" cy="6154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Father: </a:t>
            </a:r>
            <a:r>
              <a:rPr lang="en-AU" dirty="0"/>
              <a:t>Eddie, it is Christmas Eve and I want to read you a special holiday story. It’s called “A Holy Night in Bethlehem”.</a:t>
            </a:r>
          </a:p>
          <a:p>
            <a:pPr algn="l"/>
            <a:endParaRPr lang="en-AU" sz="600" dirty="0"/>
          </a:p>
          <a:p>
            <a:pPr algn="l"/>
            <a:r>
              <a:rPr lang="en-AU" dirty="0">
                <a:solidFill>
                  <a:srgbClr val="FFFF00"/>
                </a:solidFill>
              </a:rPr>
              <a:t>Eddie: </a:t>
            </a:r>
            <a:r>
              <a:rPr lang="en-AU" dirty="0"/>
              <a:t>Does it have robots in it? I love robots. Or maybe dinosaurs? They are so cool. Or how about spaceships?</a:t>
            </a:r>
          </a:p>
          <a:p>
            <a:pPr algn="l"/>
            <a:endParaRPr lang="en-AU" sz="600" dirty="0"/>
          </a:p>
          <a:p>
            <a:pPr algn="l"/>
            <a:r>
              <a:rPr kumimoji="0" lang="en-AU" b="0" i="0" u="none" strike="noStrike" kern="1200" cap="none" spc="0" normalizeH="0" baseline="0" noProof="0" dirty="0">
                <a:ln>
                  <a:noFill/>
                </a:ln>
                <a:solidFill>
                  <a:srgbClr val="FFFF00"/>
                </a:solidFill>
                <a:effectLst/>
                <a:uLnTx/>
                <a:uFillTx/>
                <a:latin typeface="Calibri" panose="020F0502020204030204"/>
                <a:ea typeface="+mn-ea"/>
                <a:cs typeface="+mn-cs"/>
              </a:rPr>
              <a:t>Father: </a:t>
            </a:r>
            <a:r>
              <a:rPr lang="en-AU" dirty="0"/>
              <a:t>No, no- it’s a Christmas story. It’s all about angels, a bright star, wise men and the very first Christmas long ago. That is what Christmas is really about. The day that Jesus was born.</a:t>
            </a:r>
          </a:p>
          <a:p>
            <a:pPr algn="l"/>
            <a:endParaRPr lang="en-AU" sz="600" dirty="0"/>
          </a:p>
          <a:p>
            <a:pPr algn="l"/>
            <a:r>
              <a:rPr lang="en-AU" dirty="0">
                <a:solidFill>
                  <a:srgbClr val="FFFF00"/>
                </a:solidFill>
              </a:rPr>
              <a:t>Eddie: </a:t>
            </a:r>
            <a:r>
              <a:rPr lang="en-AU" dirty="0"/>
              <a:t>Well the pictures sure look interesting. I’m looking forward to hearing this Christmas story. Thanks a lot, dad.</a:t>
            </a:r>
          </a:p>
        </p:txBody>
      </p:sp>
      <p:sp>
        <p:nvSpPr>
          <p:cNvPr id="15" name="TextBox 14">
            <a:extLst>
              <a:ext uri="{FF2B5EF4-FFF2-40B4-BE49-F238E27FC236}">
                <a16:creationId xmlns:a16="http://schemas.microsoft.com/office/drawing/2014/main" id="{4CF04021-E773-4B1A-8C02-2D13919FEA25}"/>
              </a:ext>
            </a:extLst>
          </p:cNvPr>
          <p:cNvSpPr txBox="1"/>
          <p:nvPr/>
        </p:nvSpPr>
        <p:spPr>
          <a:xfrm>
            <a:off x="181846" y="232746"/>
            <a:ext cx="5116018" cy="707886"/>
          </a:xfrm>
          <a:prstGeom prst="rect">
            <a:avLst/>
          </a:prstGeom>
          <a:noFill/>
        </p:spPr>
        <p:txBody>
          <a:bodyPr wrap="square" rtlCol="0">
            <a:spAutoFit/>
          </a:bodyPr>
          <a:lstStyle/>
          <a:p>
            <a:r>
              <a:rPr lang="en-AU" sz="4000" dirty="0">
                <a:solidFill>
                  <a:srgbClr val="FF0000"/>
                </a:solidFill>
              </a:rPr>
              <a:t>A Story for Eddie</a:t>
            </a:r>
          </a:p>
        </p:txBody>
      </p:sp>
      <p:pic>
        <p:nvPicPr>
          <p:cNvPr id="2" name="Picture 1">
            <a:extLst>
              <a:ext uri="{FF2B5EF4-FFF2-40B4-BE49-F238E27FC236}">
                <a16:creationId xmlns:a16="http://schemas.microsoft.com/office/drawing/2014/main" id="{726BCB13-A04D-4355-B63F-E7514889D5E1}"/>
              </a:ext>
            </a:extLst>
          </p:cNvPr>
          <p:cNvPicPr>
            <a:picLocks noChangeAspect="1"/>
          </p:cNvPicPr>
          <p:nvPr/>
        </p:nvPicPr>
        <p:blipFill rotWithShape="1">
          <a:blip r:embed="rId2"/>
          <a:srcRect l="17078" r="11497"/>
          <a:stretch/>
        </p:blipFill>
        <p:spPr>
          <a:xfrm>
            <a:off x="5604933" y="222113"/>
            <a:ext cx="6418157" cy="6459902"/>
          </a:xfrm>
          <a:prstGeom prst="rect">
            <a:avLst/>
          </a:prstGeom>
        </p:spPr>
      </p:pic>
      <p:sp>
        <p:nvSpPr>
          <p:cNvPr id="11" name="Rectangle 10">
            <a:extLst>
              <a:ext uri="{FF2B5EF4-FFF2-40B4-BE49-F238E27FC236}">
                <a16:creationId xmlns:a16="http://schemas.microsoft.com/office/drawing/2014/main" id="{FDBA0D3B-310B-4185-9CB1-0B63D91AE765}"/>
              </a:ext>
            </a:extLst>
          </p:cNvPr>
          <p:cNvSpPr/>
          <p:nvPr/>
        </p:nvSpPr>
        <p:spPr>
          <a:xfrm>
            <a:off x="80898" y="-39663"/>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spTree>
    <p:extLst>
      <p:ext uri="{BB962C8B-B14F-4D97-AF65-F5344CB8AC3E}">
        <p14:creationId xmlns:p14="http://schemas.microsoft.com/office/powerpoint/2010/main" val="276528918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1F4E840-1894-467A-8D48-058FE7BC0F5A}"/>
              </a:ext>
            </a:extLst>
          </p:cNvPr>
          <p:cNvSpPr/>
          <p:nvPr/>
        </p:nvSpPr>
        <p:spPr>
          <a:xfrm>
            <a:off x="181846" y="344559"/>
            <a:ext cx="4276823" cy="63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ubtitle 2">
            <a:extLst>
              <a:ext uri="{FF2B5EF4-FFF2-40B4-BE49-F238E27FC236}">
                <a16:creationId xmlns:a16="http://schemas.microsoft.com/office/drawing/2014/main" id="{A17B7C1C-7AF8-4752-8E6F-3384745C9515}"/>
              </a:ext>
            </a:extLst>
          </p:cNvPr>
          <p:cNvSpPr txBox="1">
            <a:spLocks/>
          </p:cNvSpPr>
          <p:nvPr/>
        </p:nvSpPr>
        <p:spPr>
          <a:xfrm>
            <a:off x="6733140" y="830997"/>
            <a:ext cx="5401763" cy="63986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solidFill>
                  <a:srgbClr val="FFFF00"/>
                </a:solidFill>
              </a:rPr>
              <a:t>Wife:</a:t>
            </a:r>
            <a:r>
              <a:rPr lang="en-AU" dirty="0"/>
              <a:t> Well darling, we have finished wrapping the presents and putting up the Christmas tree. Should we start dinner?</a:t>
            </a:r>
          </a:p>
          <a:p>
            <a:pPr algn="l">
              <a:lnSpc>
                <a:spcPct val="100000"/>
              </a:lnSpc>
            </a:pPr>
            <a:endParaRPr lang="en-AU" sz="600" dirty="0"/>
          </a:p>
          <a:p>
            <a:pPr algn="l"/>
            <a:r>
              <a:rPr lang="en-AU" dirty="0">
                <a:solidFill>
                  <a:srgbClr val="FFFF00"/>
                </a:solidFill>
              </a:rPr>
              <a:t>Husband: </a:t>
            </a:r>
            <a:r>
              <a:rPr lang="en-AU" dirty="0"/>
              <a:t>Sounds great! Now where did I put the groceries?  Oh, no! I think I left them in the shopping cart at the supermarket. How forgetful of me!</a:t>
            </a:r>
          </a:p>
          <a:p>
            <a:pPr algn="l"/>
            <a:endParaRPr lang="en-AU" sz="800" dirty="0"/>
          </a:p>
          <a:p>
            <a:pPr algn="l"/>
            <a:r>
              <a:rPr lang="en-AU" dirty="0">
                <a:solidFill>
                  <a:srgbClr val="FFFF00"/>
                </a:solidFill>
              </a:rPr>
              <a:t>Wife: </a:t>
            </a:r>
            <a:r>
              <a:rPr lang="en-AU" dirty="0"/>
              <a:t> What can we do? The shops will be closed now and I’m hungry. What can we have for Christmas dinner? All we have in the fridge is cold noodles and tuna.</a:t>
            </a:r>
          </a:p>
          <a:p>
            <a:pPr algn="l"/>
            <a:endParaRPr lang="en-AU" sz="400" dirty="0">
              <a:solidFill>
                <a:srgbClr val="FFFF00"/>
              </a:solidFill>
            </a:endParaRPr>
          </a:p>
          <a:p>
            <a:pPr algn="l"/>
            <a:r>
              <a:rPr lang="en-AU" dirty="0">
                <a:solidFill>
                  <a:srgbClr val="FFFF00"/>
                </a:solidFill>
              </a:rPr>
              <a:t>Husband: </a:t>
            </a:r>
            <a:r>
              <a:rPr lang="en-AU" dirty="0"/>
              <a:t> Yuck! That sounds terrible. I know, let’s order pizza and chicken wings. We can have a take-out Christmas dinner!</a:t>
            </a:r>
          </a:p>
        </p:txBody>
      </p:sp>
      <p:sp>
        <p:nvSpPr>
          <p:cNvPr id="15" name="TextBox 14">
            <a:extLst>
              <a:ext uri="{FF2B5EF4-FFF2-40B4-BE49-F238E27FC236}">
                <a16:creationId xmlns:a16="http://schemas.microsoft.com/office/drawing/2014/main" id="{4CF04021-E773-4B1A-8C02-2D13919FEA25}"/>
              </a:ext>
            </a:extLst>
          </p:cNvPr>
          <p:cNvSpPr txBox="1"/>
          <p:nvPr/>
        </p:nvSpPr>
        <p:spPr>
          <a:xfrm>
            <a:off x="6488809" y="0"/>
            <a:ext cx="6918523" cy="830997"/>
          </a:xfrm>
          <a:prstGeom prst="rect">
            <a:avLst/>
          </a:prstGeom>
          <a:noFill/>
        </p:spPr>
        <p:txBody>
          <a:bodyPr wrap="square" rtlCol="0">
            <a:spAutoFit/>
          </a:bodyPr>
          <a:lstStyle/>
          <a:p>
            <a:r>
              <a:rPr lang="en-AU" sz="4800" dirty="0">
                <a:solidFill>
                  <a:srgbClr val="FF0000"/>
                </a:solidFill>
              </a:rPr>
              <a:t> No Christmas Dinner</a:t>
            </a:r>
          </a:p>
        </p:txBody>
      </p:sp>
      <p:pic>
        <p:nvPicPr>
          <p:cNvPr id="2" name="Picture 1">
            <a:extLst>
              <a:ext uri="{FF2B5EF4-FFF2-40B4-BE49-F238E27FC236}">
                <a16:creationId xmlns:a16="http://schemas.microsoft.com/office/drawing/2014/main" id="{B93CF650-2BD3-48EA-9B31-F35AA0668A11}"/>
              </a:ext>
            </a:extLst>
          </p:cNvPr>
          <p:cNvPicPr>
            <a:picLocks noChangeAspect="1"/>
          </p:cNvPicPr>
          <p:nvPr/>
        </p:nvPicPr>
        <p:blipFill rotWithShape="1">
          <a:blip r:embed="rId2"/>
          <a:srcRect l="13227" r="15502"/>
          <a:stretch/>
        </p:blipFill>
        <p:spPr>
          <a:xfrm>
            <a:off x="115275" y="571679"/>
            <a:ext cx="6463295" cy="6002520"/>
          </a:xfrm>
          <a:prstGeom prst="rect">
            <a:avLst/>
          </a:prstGeom>
        </p:spPr>
      </p:pic>
      <p:sp>
        <p:nvSpPr>
          <p:cNvPr id="11" name="Rectangle 10">
            <a:extLst>
              <a:ext uri="{FF2B5EF4-FFF2-40B4-BE49-F238E27FC236}">
                <a16:creationId xmlns:a16="http://schemas.microsoft.com/office/drawing/2014/main" id="{C20FBFA6-CAFD-4A8E-A72A-349B54D019FE}"/>
              </a:ext>
            </a:extLst>
          </p:cNvPr>
          <p:cNvSpPr/>
          <p:nvPr/>
        </p:nvSpPr>
        <p:spPr>
          <a:xfrm>
            <a:off x="87033" y="-20256"/>
            <a:ext cx="39305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spTree>
    <p:extLst>
      <p:ext uri="{BB962C8B-B14F-4D97-AF65-F5344CB8AC3E}">
        <p14:creationId xmlns:p14="http://schemas.microsoft.com/office/powerpoint/2010/main" val="28068722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2308</Words>
  <Application>Microsoft Office PowerPoint</Application>
  <PresentationFormat>Widescreen</PresentationFormat>
  <Paragraphs>154</Paragraphs>
  <Slides>16</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Teacher’s Notes :Possible Lesson Plan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Ronald Kordyban</cp:lastModifiedBy>
  <cp:revision>34</cp:revision>
  <dcterms:created xsi:type="dcterms:W3CDTF">2020-12-10T05:57:57Z</dcterms:created>
  <dcterms:modified xsi:type="dcterms:W3CDTF">2022-11-22T02:37:57Z</dcterms:modified>
</cp:coreProperties>
</file>